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1" r:id="rId5"/>
    <p:sldId id="266" r:id="rId6"/>
    <p:sldId id="264" r:id="rId7"/>
    <p:sldId id="260" r:id="rId8"/>
    <p:sldId id="268" r:id="rId9"/>
    <p:sldId id="270" r:id="rId10"/>
    <p:sldId id="267" r:id="rId11"/>
    <p:sldId id="269" r:id="rId12"/>
    <p:sldId id="263" r:id="rId13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ziska Schork" initials="FS" lastIdx="1" clrIdx="0">
    <p:extLst>
      <p:ext uri="{19B8F6BF-5375-455C-9EA6-DF929625EA0E}">
        <p15:presenceInfo xmlns:p15="http://schemas.microsoft.com/office/powerpoint/2012/main" userId="a5767abd9d8195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912-ECB6-489F-A8E5-36D5A791793B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5DE5-55C1-4BB3-AC97-75FFEE69BB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79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912-ECB6-489F-A8E5-36D5A791793B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5DE5-55C1-4BB3-AC97-75FFEE69BB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54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912-ECB6-489F-A8E5-36D5A791793B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5DE5-55C1-4BB3-AC97-75FFEE69BB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25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912-ECB6-489F-A8E5-36D5A791793B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5DE5-55C1-4BB3-AC97-75FFEE69BB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8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912-ECB6-489F-A8E5-36D5A791793B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5DE5-55C1-4BB3-AC97-75FFEE69BB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86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912-ECB6-489F-A8E5-36D5A791793B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5DE5-55C1-4BB3-AC97-75FFEE69BB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912-ECB6-489F-A8E5-36D5A791793B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5DE5-55C1-4BB3-AC97-75FFEE69BB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25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912-ECB6-489F-A8E5-36D5A791793B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5DE5-55C1-4BB3-AC97-75FFEE69BB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0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912-ECB6-489F-A8E5-36D5A791793B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5DE5-55C1-4BB3-AC97-75FFEE69BB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5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912-ECB6-489F-A8E5-36D5A791793B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5DE5-55C1-4BB3-AC97-75FFEE69BB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32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B912-ECB6-489F-A8E5-36D5A791793B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5DE5-55C1-4BB3-AC97-75FFEE69BB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81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3B912-ECB6-489F-A8E5-36D5A791793B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5DE5-55C1-4BB3-AC97-75FFEE69BB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35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ohub-fid.de/content/perma?id=2298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sociohub-fid.de/s/ak-mixed-methods-forschu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829" y="607652"/>
            <a:ext cx="7933248" cy="1414353"/>
          </a:xfrm>
        </p:spPr>
        <p:txBody>
          <a:bodyPr anchor="ctr">
            <a:noAutofit/>
          </a:bodyPr>
          <a:lstStyle/>
          <a:p>
            <a:pPr algn="r">
              <a:lnSpc>
                <a:spcPct val="110000"/>
              </a:lnSpc>
            </a:pPr>
            <a:r>
              <a:rPr lang="de-DE" sz="3600" b="1" dirty="0"/>
              <a:t>1. Mitgliederversammlung des Arbeitskreises </a:t>
            </a:r>
            <a:r>
              <a:rPr lang="de-DE" sz="3600" b="1" i="1" dirty="0"/>
              <a:t>Mixed </a:t>
            </a:r>
            <a:r>
              <a:rPr lang="de-DE" sz="3600" b="1" i="1" dirty="0" err="1"/>
              <a:t>Methods</a:t>
            </a:r>
            <a:r>
              <a:rPr lang="de-DE" sz="3600" b="1" i="1" dirty="0"/>
              <a:t> </a:t>
            </a:r>
            <a:r>
              <a:rPr lang="de-DE" sz="3600" b="1" dirty="0"/>
              <a:t>in der DGS</a:t>
            </a:r>
            <a:endParaRPr lang="de-DE" sz="1400" b="1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69016" y="2009854"/>
            <a:ext cx="7545643" cy="402184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de-DE" sz="1800" dirty="0">
                <a:latin typeface="+mj-lt"/>
                <a:ea typeface="+mj-ea"/>
                <a:cs typeface="+mj-cs"/>
              </a:rPr>
              <a:t>1. Oktober 2020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endParaRPr lang="de-DE" sz="18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829FEF9F-7C7C-4FFA-AFF7-89779C812AB3}"/>
              </a:ext>
            </a:extLst>
          </p:cNvPr>
          <p:cNvSpPr txBox="1">
            <a:spLocks/>
          </p:cNvSpPr>
          <p:nvPr/>
        </p:nvSpPr>
        <p:spPr>
          <a:xfrm>
            <a:off x="-484238" y="2850583"/>
            <a:ext cx="9224211" cy="17820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endParaRPr lang="de-DE" sz="1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47"/>
          <a:stretch/>
        </p:blipFill>
        <p:spPr>
          <a:xfrm>
            <a:off x="9595658" y="580703"/>
            <a:ext cx="1620000" cy="557804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59" r="69747"/>
          <a:stretch/>
        </p:blipFill>
        <p:spPr>
          <a:xfrm>
            <a:off x="6050858" y="3886200"/>
            <a:ext cx="1620000" cy="227254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59" r="69747"/>
          <a:stretch/>
        </p:blipFill>
        <p:spPr>
          <a:xfrm>
            <a:off x="7823258" y="2826327"/>
            <a:ext cx="1620000" cy="333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6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381" y="600653"/>
            <a:ext cx="10515600" cy="757093"/>
          </a:xfrm>
        </p:spPr>
        <p:txBody>
          <a:bodyPr>
            <a:normAutofit/>
          </a:bodyPr>
          <a:lstStyle/>
          <a:p>
            <a:r>
              <a:rPr lang="de-DE" dirty="0" smtClean="0"/>
              <a:t>4. Austausch in Kleingruppen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800" y="365125"/>
            <a:ext cx="1620000" cy="1687501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5854" y="1593273"/>
            <a:ext cx="10515600" cy="50687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/>
              <a:t>Sammlung von Ergebnissen aus den </a:t>
            </a:r>
            <a:r>
              <a:rPr lang="de-DE" b="1" dirty="0" smtClean="0"/>
              <a:t>Kleingruppengesprächen</a:t>
            </a:r>
          </a:p>
          <a:p>
            <a:pPr marL="0" indent="0">
              <a:buNone/>
            </a:pPr>
            <a:endParaRPr lang="de-DE" sz="2000" dirty="0" smtClean="0"/>
          </a:p>
          <a:p>
            <a:r>
              <a:rPr lang="de-DE" sz="2200" b="1" dirty="0"/>
              <a:t>Theoretische Grundlagen von MMR-Projekten reflektieren</a:t>
            </a:r>
          </a:p>
          <a:p>
            <a:pPr lvl="1"/>
            <a:r>
              <a:rPr lang="de-DE" sz="1800" dirty="0"/>
              <a:t>Es wird mehr </a:t>
            </a:r>
            <a:r>
              <a:rPr lang="de-DE" sz="1800" u="sng" dirty="0"/>
              <a:t>Diskussion</a:t>
            </a:r>
            <a:r>
              <a:rPr lang="de-DE" sz="1800" dirty="0"/>
              <a:t> zu den substanziell-theoretischen &amp; sozialtheoretischen Grundlagen von Methodenintegration angeregt: Methodologische Probleme von MMR als Theorieprobleme? </a:t>
            </a:r>
          </a:p>
          <a:p>
            <a:pPr lvl="1"/>
            <a:r>
              <a:rPr lang="de-DE" sz="1800" dirty="0"/>
              <a:t>Dies als Schritt in Richtung einer verbesserten gemeinsamen Sprache von qualitativen und quantitativen Ansätzen. </a:t>
            </a:r>
          </a:p>
          <a:p>
            <a:r>
              <a:rPr lang="de-DE" sz="2200" b="1" dirty="0" smtClean="0"/>
              <a:t>Förderung von gemeinsamen Forschungsprojekten</a:t>
            </a:r>
          </a:p>
          <a:p>
            <a:pPr lvl="1"/>
            <a:r>
              <a:rPr lang="de-DE" sz="1900" dirty="0"/>
              <a:t>z</a:t>
            </a:r>
            <a:r>
              <a:rPr lang="de-DE" sz="1900" dirty="0" smtClean="0"/>
              <a:t>.B. </a:t>
            </a:r>
            <a:r>
              <a:rPr lang="de-DE" sz="1900" u="sng" dirty="0" smtClean="0"/>
              <a:t>D-A-CH Projekte</a:t>
            </a:r>
            <a:r>
              <a:rPr lang="de-DE" sz="1900" dirty="0" smtClean="0"/>
              <a:t>: Austausch </a:t>
            </a:r>
            <a:r>
              <a:rPr lang="de-DE" sz="1900" dirty="0"/>
              <a:t>zu Möglichkeiten der MMR-Forschungspraxis über Ländergrenzen </a:t>
            </a:r>
            <a:r>
              <a:rPr lang="de-DE" sz="1900" dirty="0" smtClean="0"/>
              <a:t>hinweg; </a:t>
            </a:r>
            <a:r>
              <a:rPr lang="de-DE" sz="1900" dirty="0"/>
              <a:t>ggf. entsprechende Initiativen </a:t>
            </a:r>
            <a:r>
              <a:rPr lang="de-DE" sz="1900" dirty="0" smtClean="0"/>
              <a:t>anbahnen bzw. durch Mitgliederliste erleichtern</a:t>
            </a:r>
            <a:endParaRPr lang="de-DE" sz="1900" dirty="0"/>
          </a:p>
          <a:p>
            <a:pPr lvl="1"/>
            <a:r>
              <a:rPr lang="de-DE" sz="1900" dirty="0" smtClean="0"/>
              <a:t>Kooperationsveranstaltungen </a:t>
            </a:r>
            <a:r>
              <a:rPr lang="de-DE" sz="1900" dirty="0"/>
              <a:t>mit ÖGS &amp; SGS </a:t>
            </a:r>
            <a:r>
              <a:rPr lang="de-DE" sz="1900" dirty="0" smtClean="0"/>
              <a:t>angestrebt: z.B. bei </a:t>
            </a:r>
            <a:r>
              <a:rPr lang="de-DE" sz="1900" u="sng" dirty="0" smtClean="0"/>
              <a:t>DGS/ÖGS-Kongress</a:t>
            </a:r>
            <a:r>
              <a:rPr lang="de-DE" sz="1900" dirty="0" smtClean="0"/>
              <a:t> August 2021</a:t>
            </a:r>
            <a:endParaRPr lang="de-DE" sz="1900" dirty="0"/>
          </a:p>
          <a:p>
            <a:r>
              <a:rPr lang="de-DE" sz="2200" b="1" dirty="0" smtClean="0"/>
              <a:t>Förderung von Publikationsprojekten</a:t>
            </a:r>
            <a:endParaRPr lang="de-DE" sz="2200" b="1" dirty="0"/>
          </a:p>
          <a:p>
            <a:pPr lvl="1"/>
            <a:r>
              <a:rPr lang="de-DE" sz="1900" dirty="0"/>
              <a:t>Gemeinsame </a:t>
            </a:r>
            <a:r>
              <a:rPr lang="de-DE" sz="1900" u="sng" dirty="0"/>
              <a:t>Publikationsinitiativen</a:t>
            </a:r>
            <a:r>
              <a:rPr lang="de-DE" sz="1900" dirty="0"/>
              <a:t> werden angeregt, z.B. auf Basis von geteilten Forschungsdaten, Kooperation zu laufenden Projekten oder </a:t>
            </a:r>
            <a:r>
              <a:rPr lang="de-DE" sz="1900" dirty="0" smtClean="0"/>
              <a:t>Projektideen</a:t>
            </a:r>
          </a:p>
          <a:p>
            <a:pPr lvl="1"/>
            <a:r>
              <a:rPr lang="de-DE" sz="1900" dirty="0"/>
              <a:t>ggf. entsprechende Initiativen anbahnen bzw. durch Mitgliederliste erleichtern</a:t>
            </a:r>
          </a:p>
          <a:p>
            <a:r>
              <a:rPr lang="de-DE" sz="2200" b="1" dirty="0" smtClean="0"/>
              <a:t>Ausweitungen </a:t>
            </a:r>
            <a:r>
              <a:rPr lang="de-DE" sz="2200" b="1" dirty="0"/>
              <a:t>des </a:t>
            </a:r>
            <a:r>
              <a:rPr lang="de-DE" sz="2200" b="1" dirty="0" smtClean="0"/>
              <a:t>interdisziplinären </a:t>
            </a:r>
            <a:r>
              <a:rPr lang="de-DE" sz="2200" b="1" dirty="0"/>
              <a:t>Charakters des AK</a:t>
            </a:r>
          </a:p>
          <a:p>
            <a:pPr lvl="1"/>
            <a:r>
              <a:rPr lang="de-DE" sz="1900" dirty="0" smtClean="0"/>
              <a:t>Weitere </a:t>
            </a:r>
            <a:r>
              <a:rPr lang="de-DE" sz="1900" u="sng" dirty="0" smtClean="0"/>
              <a:t>Rekrutierung</a:t>
            </a:r>
            <a:r>
              <a:rPr lang="de-DE" sz="1900" dirty="0" smtClean="0"/>
              <a:t> </a:t>
            </a:r>
            <a:r>
              <a:rPr lang="de-DE" sz="1900" dirty="0"/>
              <a:t>von Mitgliedern anderer </a:t>
            </a:r>
            <a:r>
              <a:rPr lang="de-DE" sz="1900" dirty="0" smtClean="0"/>
              <a:t>Disziplinen</a:t>
            </a:r>
            <a:r>
              <a:rPr lang="de-DE" sz="1900" dirty="0"/>
              <a:t> </a:t>
            </a:r>
            <a:r>
              <a:rPr lang="de-DE" sz="1900" dirty="0" smtClean="0"/>
              <a:t>gewünscht</a:t>
            </a:r>
            <a:endParaRPr lang="de-DE" sz="1900" dirty="0" smtClean="0"/>
          </a:p>
          <a:p>
            <a:pPr lvl="1"/>
            <a:r>
              <a:rPr lang="de-DE" sz="1900" dirty="0" smtClean="0"/>
              <a:t> </a:t>
            </a:r>
            <a:r>
              <a:rPr lang="de-DE" sz="1900" dirty="0"/>
              <a:t>Kooperation mit anderen </a:t>
            </a:r>
            <a:r>
              <a:rPr lang="de-DE" sz="1900" u="sng" dirty="0" smtClean="0"/>
              <a:t>Fachgesellschaften ausbauen</a:t>
            </a:r>
            <a:endParaRPr lang="de-DE" sz="1900" u="sng" dirty="0"/>
          </a:p>
        </p:txBody>
      </p:sp>
    </p:spTree>
    <p:extLst>
      <p:ext uri="{BB962C8B-B14F-4D97-AF65-F5344CB8AC3E}">
        <p14:creationId xmlns:p14="http://schemas.microsoft.com/office/powerpoint/2010/main" val="374768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62997"/>
            <a:ext cx="10515600" cy="757093"/>
          </a:xfrm>
        </p:spPr>
        <p:txBody>
          <a:bodyPr>
            <a:normAutofit/>
          </a:bodyPr>
          <a:lstStyle/>
          <a:p>
            <a:r>
              <a:rPr lang="de-DE" dirty="0"/>
              <a:t>5. Verschiedenes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800" y="365125"/>
            <a:ext cx="1620000" cy="1687501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5854" y="1967345"/>
            <a:ext cx="10515600" cy="4412672"/>
          </a:xfrm>
        </p:spPr>
        <p:txBody>
          <a:bodyPr>
            <a:normAutofit/>
          </a:bodyPr>
          <a:lstStyle/>
          <a:p>
            <a:r>
              <a:rPr lang="de-DE" dirty="0" smtClean="0"/>
              <a:t>Es wurden keine zusätzlichen </a:t>
            </a:r>
            <a:r>
              <a:rPr lang="de-DE" dirty="0" smtClean="0"/>
              <a:t>TOPs </a:t>
            </a:r>
            <a:r>
              <a:rPr lang="de-DE" dirty="0" smtClean="0"/>
              <a:t>eingebracht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00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6. Fazit </a:t>
            </a:r>
            <a:r>
              <a:rPr lang="de-DE" dirty="0"/>
              <a:t>&amp; Abschluss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800" y="365125"/>
            <a:ext cx="1620000" cy="1687501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50500"/>
            <a:ext cx="10670177" cy="4857006"/>
          </a:xfrm>
        </p:spPr>
        <p:txBody>
          <a:bodyPr>
            <a:normAutofit fontScale="92500" lnSpcReduction="20000"/>
          </a:bodyPr>
          <a:lstStyle/>
          <a:p>
            <a:r>
              <a:rPr lang="de-DE" sz="2200" b="1" dirty="0" smtClean="0"/>
              <a:t>Rekapitulation Kleingruppengespräche und weiteres Vorgehen</a:t>
            </a:r>
            <a:r>
              <a:rPr lang="de-DE" sz="2200" dirty="0" smtClean="0"/>
              <a:t>: </a:t>
            </a:r>
          </a:p>
          <a:p>
            <a:pPr lvl="1"/>
            <a:r>
              <a:rPr lang="de-DE" sz="1900" dirty="0" smtClean="0"/>
              <a:t>Die Ideen aus den Kleingruppengesprächen werden beim nächsten Treffen des </a:t>
            </a:r>
            <a:r>
              <a:rPr lang="de-DE" sz="1900" u="sng" dirty="0" smtClean="0"/>
              <a:t>Koordinationsgremiums</a:t>
            </a:r>
            <a:r>
              <a:rPr lang="de-DE" sz="1900" dirty="0" smtClean="0"/>
              <a:t> besprochen. </a:t>
            </a:r>
            <a:r>
              <a:rPr lang="de-DE" sz="1900" dirty="0" smtClean="0"/>
              <a:t>Danach werden weitere Vernetzungsangebote gemacht.</a:t>
            </a:r>
          </a:p>
          <a:p>
            <a:pPr lvl="1"/>
            <a:r>
              <a:rPr lang="de-DE" sz="1900" dirty="0"/>
              <a:t>Der AK </a:t>
            </a:r>
            <a:r>
              <a:rPr lang="de-DE" sz="1900" dirty="0" smtClean="0"/>
              <a:t>beabsichtigt, die </a:t>
            </a:r>
            <a:r>
              <a:rPr lang="de-DE" sz="1900" u="sng" dirty="0" smtClean="0"/>
              <a:t>interaktive </a:t>
            </a:r>
            <a:r>
              <a:rPr lang="de-DE" sz="1900" u="sng" dirty="0"/>
              <a:t>„Graswurzel“-Struktur </a:t>
            </a:r>
            <a:r>
              <a:rPr lang="de-DE" sz="1900" u="sng" dirty="0" smtClean="0"/>
              <a:t>auf-/auszubauen</a:t>
            </a:r>
            <a:r>
              <a:rPr lang="de-DE" sz="1900" dirty="0" smtClean="0"/>
              <a:t>: </a:t>
            </a:r>
          </a:p>
          <a:p>
            <a:pPr lvl="2"/>
            <a:r>
              <a:rPr lang="de-DE" sz="1900" dirty="0"/>
              <a:t>Weitere Ideen, Feedback, Kritik, Ergänzungen, Interessensbekundungen etc. sind jederzeit erwünscht! </a:t>
            </a:r>
            <a:r>
              <a:rPr lang="de-DE" sz="1900" dirty="0" smtClean="0"/>
              <a:t>Auch die Werbung neuer Mitglieder und das Verteilen </a:t>
            </a:r>
            <a:r>
              <a:rPr lang="de-DE" sz="1900" smtClean="0"/>
              <a:t>des AK-Flyers!</a:t>
            </a:r>
            <a:endParaRPr lang="de-DE" sz="1900" dirty="0"/>
          </a:p>
          <a:p>
            <a:pPr lvl="2"/>
            <a:r>
              <a:rPr lang="de-DE" sz="1900" dirty="0" smtClean="0"/>
              <a:t>Einladung </a:t>
            </a:r>
            <a:r>
              <a:rPr lang="de-DE" sz="1900" dirty="0"/>
              <a:t>zu aktivem Engagement</a:t>
            </a:r>
            <a:r>
              <a:rPr lang="de-DE" sz="1900" dirty="0" smtClean="0"/>
              <a:t>! Was wird benötigt? Wer will was tun? Wie kann das Koordinationsgremium das unterstützen?</a:t>
            </a:r>
          </a:p>
          <a:p>
            <a:r>
              <a:rPr lang="de-DE" sz="2200" b="1" dirty="0" smtClean="0"/>
              <a:t>Ausblick </a:t>
            </a:r>
            <a:r>
              <a:rPr lang="de-DE" sz="2200" b="1" dirty="0"/>
              <a:t>auf bereits geplante Aktivitäten des AK</a:t>
            </a:r>
          </a:p>
          <a:p>
            <a:pPr lvl="1"/>
            <a:r>
              <a:rPr lang="de-DE" sz="1900" dirty="0" smtClean="0"/>
              <a:t>Sammelband des DFG Netzwerks </a:t>
            </a:r>
            <a:r>
              <a:rPr lang="de-DE" sz="1900" dirty="0"/>
              <a:t>„Mixed </a:t>
            </a:r>
            <a:r>
              <a:rPr lang="de-DE" sz="1900" dirty="0" err="1"/>
              <a:t>Methods</a:t>
            </a:r>
            <a:r>
              <a:rPr lang="de-DE" sz="1900" dirty="0"/>
              <a:t> und </a:t>
            </a:r>
            <a:r>
              <a:rPr lang="de-DE" sz="1900" dirty="0" err="1"/>
              <a:t>Multimethod</a:t>
            </a:r>
            <a:r>
              <a:rPr lang="de-DE" sz="1900" dirty="0"/>
              <a:t> Research in der empirischen Sozialforschung</a:t>
            </a:r>
            <a:r>
              <a:rPr lang="de-DE" sz="1900" dirty="0" smtClean="0"/>
              <a:t>“ in </a:t>
            </a:r>
            <a:r>
              <a:rPr lang="de-DE" sz="1900" dirty="0"/>
              <a:t>FQS</a:t>
            </a:r>
          </a:p>
          <a:p>
            <a:pPr lvl="1"/>
            <a:r>
              <a:rPr lang="de-DE" sz="1900" dirty="0" smtClean="0"/>
              <a:t>Kooperationsveranstaltung </a:t>
            </a:r>
            <a:r>
              <a:rPr lang="de-DE" sz="1900" dirty="0"/>
              <a:t>mit DGS-Sektion </a:t>
            </a:r>
            <a:r>
              <a:rPr lang="de-DE" sz="1900" dirty="0" smtClean="0"/>
              <a:t>„Soziale Ungleichheit und Sozialstrukturanalyse“ Herbst </a:t>
            </a:r>
            <a:r>
              <a:rPr lang="de-DE" sz="1900" dirty="0" smtClean="0"/>
              <a:t>2021</a:t>
            </a:r>
            <a:endParaRPr lang="de-DE" sz="1900" dirty="0"/>
          </a:p>
          <a:p>
            <a:pPr lvl="1"/>
            <a:r>
              <a:rPr lang="de-DE" sz="1900" dirty="0" smtClean="0"/>
              <a:t>VS-Lehrbuchreihe </a:t>
            </a:r>
            <a:r>
              <a:rPr lang="de-DE" sz="1900" dirty="0"/>
              <a:t>„Methodenintegrative Sozialforschung</a:t>
            </a:r>
            <a:r>
              <a:rPr lang="de-DE" sz="1900" dirty="0" smtClean="0"/>
              <a:t>“: Bei Themenvorschlägen und Interesse an Autorenschaft bitte melden! Information gerne weiterverteilen</a:t>
            </a:r>
            <a:r>
              <a:rPr lang="de-DE" sz="1900" dirty="0"/>
              <a:t/>
            </a:r>
            <a:br>
              <a:rPr lang="de-DE" sz="1900" dirty="0"/>
            </a:br>
            <a:r>
              <a:rPr lang="de-DE" sz="1900" dirty="0">
                <a:hlinkClick r:id="rId3"/>
              </a:rPr>
              <a:t>http://</a:t>
            </a:r>
            <a:r>
              <a:rPr lang="de-DE" sz="1900" dirty="0" smtClean="0">
                <a:hlinkClick r:id="rId3"/>
              </a:rPr>
              <a:t>www.sociohub-fid.de/content/perma?id=22984</a:t>
            </a:r>
            <a:r>
              <a:rPr lang="de-DE" sz="1900" dirty="0" smtClean="0"/>
              <a:t> </a:t>
            </a:r>
            <a:endParaRPr lang="de-DE" sz="1900" dirty="0"/>
          </a:p>
          <a:p>
            <a:pPr lvl="1"/>
            <a:r>
              <a:rPr lang="de-DE" sz="1900" dirty="0" smtClean="0"/>
              <a:t>Detailliertere </a:t>
            </a:r>
            <a:r>
              <a:rPr lang="de-DE" sz="1900" dirty="0" smtClean="0"/>
              <a:t>Abfrage </a:t>
            </a:r>
            <a:r>
              <a:rPr lang="de-DE" sz="1900" dirty="0"/>
              <a:t>von Methoden- und Themenschwerpunkten der AK-Mitglieder</a:t>
            </a:r>
          </a:p>
          <a:p>
            <a:r>
              <a:rPr lang="de-DE" sz="2200" b="1" dirty="0" smtClean="0"/>
              <a:t>Nächste </a:t>
            </a:r>
            <a:r>
              <a:rPr lang="de-DE" sz="2200" b="1" dirty="0"/>
              <a:t>Mitgliederversammlung im Herbst 2021</a:t>
            </a:r>
          </a:p>
          <a:p>
            <a:pPr lvl="1"/>
            <a:r>
              <a:rPr lang="de-DE" sz="1900" dirty="0"/>
              <a:t>Bis dahin Informationen auf </a:t>
            </a:r>
            <a:r>
              <a:rPr lang="de-DE" sz="1900" dirty="0" err="1"/>
              <a:t>SocioHub</a:t>
            </a:r>
            <a:r>
              <a:rPr lang="de-DE" sz="1900" dirty="0"/>
              <a:t> verfolgen!</a:t>
            </a:r>
          </a:p>
          <a:p>
            <a:endParaRPr lang="de-DE" sz="2100" dirty="0"/>
          </a:p>
        </p:txBody>
      </p:sp>
    </p:spTree>
    <p:extLst>
      <p:ext uri="{BB962C8B-B14F-4D97-AF65-F5344CB8AC3E}">
        <p14:creationId xmlns:p14="http://schemas.microsoft.com/office/powerpoint/2010/main" val="5302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Begrüßung &amp; Feststellung der Tagesordnung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Vorstellung des aktuellen </a:t>
            </a:r>
            <a:r>
              <a:rPr lang="de-DE" dirty="0" smtClean="0"/>
              <a:t>Koordinationsteams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Struktur und Organisation des AK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Austausch in Kleingruppen: Veranstaltungsideen, laufende und geplante Projekte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Verschiedenes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Fazit &amp; Abschluss</a:t>
            </a:r>
            <a:endParaRPr lang="de-DE" dirty="0"/>
          </a:p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800" y="365125"/>
            <a:ext cx="1620000" cy="168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4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2. Vorstellung des aktuellen Koordinationsteams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800" y="365125"/>
            <a:ext cx="1620000" cy="1687501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91145"/>
            <a:ext cx="10515600" cy="4285817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Sprecher*innen des Koordinationsteams</a:t>
            </a:r>
          </a:p>
          <a:p>
            <a:pPr lvl="1"/>
            <a:r>
              <a:rPr lang="de-DE" dirty="0"/>
              <a:t>Andrea Hense (SOFI Göttingen)</a:t>
            </a:r>
          </a:p>
          <a:p>
            <a:pPr lvl="1"/>
            <a:r>
              <a:rPr lang="de-DE" dirty="0"/>
              <a:t>Felix Knappertsbusch (HSU Hamburg)</a:t>
            </a:r>
          </a:p>
          <a:p>
            <a:pPr lvl="1"/>
            <a:endParaRPr lang="de-DE" dirty="0"/>
          </a:p>
          <a:p>
            <a:r>
              <a:rPr lang="de-DE" dirty="0"/>
              <a:t>Koordination </a:t>
            </a:r>
            <a:r>
              <a:rPr lang="de-DE" dirty="0" smtClean="0"/>
              <a:t>Website, Öffentlichkeitsarbeit</a:t>
            </a:r>
            <a:endParaRPr lang="de-DE" dirty="0"/>
          </a:p>
          <a:p>
            <a:pPr lvl="1"/>
            <a:r>
              <a:rPr lang="de-DE" dirty="0"/>
              <a:t>Maria Pohn-Lauggas (Georg-August-Universität Göttingen)</a:t>
            </a:r>
          </a:p>
          <a:p>
            <a:pPr lvl="1"/>
            <a:r>
              <a:rPr lang="de-DE" dirty="0"/>
              <a:t>Lena Schulz (SOFI Göttingen)</a:t>
            </a:r>
          </a:p>
          <a:p>
            <a:pPr lvl="1"/>
            <a:endParaRPr lang="de-DE" dirty="0"/>
          </a:p>
          <a:p>
            <a:r>
              <a:rPr lang="de-DE" dirty="0"/>
              <a:t>Koordination Mitgliederverwaltung</a:t>
            </a:r>
          </a:p>
          <a:p>
            <a:pPr lvl="1"/>
            <a:r>
              <a:rPr lang="de-DE" dirty="0"/>
              <a:t>Leila Akremi (Deutsche Rentenversicherung Bund)</a:t>
            </a:r>
          </a:p>
          <a:p>
            <a:pPr lvl="1"/>
            <a:r>
              <a:rPr lang="de-DE" dirty="0"/>
              <a:t>Franziska Schork (TU Chemnitz)</a:t>
            </a:r>
          </a:p>
        </p:txBody>
      </p:sp>
    </p:spTree>
    <p:extLst>
      <p:ext uri="{BB962C8B-B14F-4D97-AF65-F5344CB8AC3E}">
        <p14:creationId xmlns:p14="http://schemas.microsoft.com/office/powerpoint/2010/main" val="40033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Struktur und Organisation des AK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Was bisher geschah</a:t>
            </a:r>
            <a:r>
              <a:rPr lang="de-DE" dirty="0" smtClean="0"/>
              <a:t>…</a:t>
            </a:r>
          </a:p>
          <a:p>
            <a:endParaRPr lang="de-DE" sz="800" dirty="0"/>
          </a:p>
          <a:p>
            <a:pPr lvl="1"/>
            <a:r>
              <a:rPr lang="de-DE" dirty="0"/>
              <a:t>Idee seit Frühjahr 2019 entwickelt, im Anschluss an Treffen an TU-Dortmund </a:t>
            </a:r>
            <a:r>
              <a:rPr lang="de-DE" dirty="0" smtClean="0"/>
              <a:t>(</a:t>
            </a:r>
            <a:r>
              <a:rPr lang="de-DE" dirty="0"/>
              <a:t>Sommer </a:t>
            </a:r>
            <a:r>
              <a:rPr lang="de-DE" dirty="0" smtClean="0"/>
              <a:t>2018)</a:t>
            </a:r>
          </a:p>
          <a:p>
            <a:pPr marL="914400" lvl="2" indent="0">
              <a:buNone/>
            </a:pPr>
            <a:r>
              <a:rPr lang="de-DE" dirty="0" smtClean="0"/>
              <a:t>Weitere Initiator*innen: Nicole </a:t>
            </a:r>
            <a:r>
              <a:rPr lang="de-DE" dirty="0" err="1" smtClean="0"/>
              <a:t>Burzan</a:t>
            </a:r>
            <a:r>
              <a:rPr lang="de-DE" dirty="0" smtClean="0"/>
              <a:t> (TU Dortmund), Susanne Vogl (Universität Wien), Nina Baur (TU Berlin), Udo Kelle (HSU Hamburg), Sebastian Zimmer (Europa-Universität</a:t>
            </a:r>
            <a:r>
              <a:rPr lang="en-US" dirty="0" smtClean="0"/>
              <a:t> Flensburg)</a:t>
            </a:r>
          </a:p>
          <a:p>
            <a:pPr marL="914400" lvl="2" indent="0">
              <a:buNone/>
            </a:pPr>
            <a:endParaRPr lang="de-DE" sz="800" dirty="0" smtClean="0"/>
          </a:p>
          <a:p>
            <a:pPr lvl="1"/>
            <a:r>
              <a:rPr lang="de-DE" dirty="0" smtClean="0"/>
              <a:t>Gründung </a:t>
            </a:r>
            <a:r>
              <a:rPr lang="de-DE" dirty="0"/>
              <a:t>des AK im Juni 2020, mit Unterstützung beider DGS-Methodensektionen </a:t>
            </a:r>
            <a:endParaRPr lang="de-DE" dirty="0" smtClean="0"/>
          </a:p>
          <a:p>
            <a:pPr lvl="1"/>
            <a:endParaRPr lang="de-DE" sz="800" dirty="0"/>
          </a:p>
          <a:p>
            <a:pPr lvl="1"/>
            <a:r>
              <a:rPr lang="de-DE" dirty="0"/>
              <a:t>Erste Veranstaltung: Ko-Organisation der Session </a:t>
            </a:r>
            <a:r>
              <a:rPr lang="de-DE" i="1" dirty="0"/>
              <a:t>„</a:t>
            </a:r>
            <a:r>
              <a:rPr lang="de-DE" i="1" dirty="0" smtClean="0"/>
              <a:t>Mixed </a:t>
            </a:r>
            <a:r>
              <a:rPr lang="de-DE" i="1" dirty="0" err="1" smtClean="0"/>
              <a:t>Methods</a:t>
            </a:r>
            <a:r>
              <a:rPr lang="de-DE" i="1" dirty="0" smtClean="0"/>
              <a:t> </a:t>
            </a:r>
            <a:r>
              <a:rPr lang="de-DE" i="1" dirty="0"/>
              <a:t>zwischen Methodenpluralismus und </a:t>
            </a:r>
            <a:r>
              <a:rPr lang="de-DE" i="1" dirty="0" smtClean="0"/>
              <a:t>Methodenintegration“</a:t>
            </a:r>
            <a:r>
              <a:rPr lang="de-DE" dirty="0" smtClean="0"/>
              <a:t> </a:t>
            </a:r>
            <a:r>
              <a:rPr lang="de-DE" dirty="0"/>
              <a:t>auf dem DGS-Kongress 2020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800" y="365125"/>
            <a:ext cx="1620000" cy="168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47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Struktur und Organisation des AK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 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800" y="365125"/>
            <a:ext cx="1620000" cy="168750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4132A3D-915B-4724-9463-72667AB36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16840"/>
            <a:ext cx="8464296" cy="516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Struktur und Organisation des AK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38200" y="1580709"/>
            <a:ext cx="10515600" cy="5277291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Kommunikationsplattform </a:t>
            </a:r>
            <a:r>
              <a:rPr lang="de-DE" dirty="0" err="1"/>
              <a:t>SocioHub</a:t>
            </a:r>
            <a:endParaRPr lang="de-DE" dirty="0"/>
          </a:p>
          <a:p>
            <a:pPr lvl="1"/>
            <a:r>
              <a:rPr lang="de-DE" sz="2600" dirty="0"/>
              <a:t>Anstelle eines Newsletters</a:t>
            </a:r>
          </a:p>
          <a:p>
            <a:pPr lvl="1"/>
            <a:r>
              <a:rPr lang="de-DE" sz="2600" dirty="0"/>
              <a:t>Bitte um Anmeldung aller AK-Mitglieder</a:t>
            </a:r>
          </a:p>
          <a:p>
            <a:pPr lvl="1"/>
            <a:r>
              <a:rPr lang="de-DE" sz="2600" dirty="0">
                <a:hlinkClick r:id="rId2"/>
              </a:rPr>
              <a:t>https://www.sociohub-fid.de/s/ak-mixed-methods-forschung</a:t>
            </a:r>
            <a:r>
              <a:rPr lang="de-DE" dirty="0">
                <a:hlinkClick r:id="rId2"/>
              </a:rPr>
              <a:t>/</a:t>
            </a:r>
            <a:endParaRPr lang="de-DE" dirty="0"/>
          </a:p>
          <a:p>
            <a:pPr lvl="1"/>
            <a:endParaRPr lang="de-DE" sz="1100" dirty="0"/>
          </a:p>
          <a:p>
            <a:r>
              <a:rPr lang="de-DE" dirty="0"/>
              <a:t>Kommunikationsstruktur des AK</a:t>
            </a:r>
          </a:p>
          <a:p>
            <a:pPr lvl="1"/>
            <a:r>
              <a:rPr lang="de-DE" sz="2600" dirty="0"/>
              <a:t>Interaktive „Graswurzel“-Struktur des AK – Einladung zu aktivem Engagement!</a:t>
            </a:r>
          </a:p>
          <a:p>
            <a:pPr lvl="1"/>
            <a:r>
              <a:rPr lang="de-DE" sz="2600" dirty="0" smtClean="0"/>
              <a:t>Mitgliederliste: Abfrage </a:t>
            </a:r>
            <a:r>
              <a:rPr lang="de-DE" sz="2600" dirty="0"/>
              <a:t>von Methoden- &amp; Themenschwerpunkten der Mitglieder geplant</a:t>
            </a:r>
          </a:p>
          <a:p>
            <a:pPr lvl="1"/>
            <a:r>
              <a:rPr lang="de-DE" sz="2600" dirty="0"/>
              <a:t>Jährliche Mitgliederversammlung</a:t>
            </a:r>
          </a:p>
          <a:p>
            <a:pPr lvl="1"/>
            <a:r>
              <a:rPr lang="de-DE" sz="2600" dirty="0" smtClean="0"/>
              <a:t>Bitte </a:t>
            </a:r>
            <a:r>
              <a:rPr lang="de-DE" sz="2600" dirty="0"/>
              <a:t>um fortlaufende Akquise weiterer </a:t>
            </a:r>
            <a:r>
              <a:rPr lang="de-DE" sz="2600" dirty="0" smtClean="0"/>
              <a:t>Mitglieder: methodisch offen, interdisziplinär</a:t>
            </a:r>
          </a:p>
          <a:p>
            <a:pPr lvl="1"/>
            <a:endParaRPr lang="de-DE" sz="1100" dirty="0"/>
          </a:p>
          <a:p>
            <a:r>
              <a:rPr lang="de-DE" dirty="0" smtClean="0"/>
              <a:t>Wahlen Koordinationsteam</a:t>
            </a:r>
          </a:p>
          <a:p>
            <a:pPr lvl="1"/>
            <a:r>
              <a:rPr lang="de-DE" sz="2600" dirty="0"/>
              <a:t>online alle zwei Jahre nach der </a:t>
            </a:r>
            <a:r>
              <a:rPr lang="de-DE" sz="2600" dirty="0" smtClean="0"/>
              <a:t>MV</a:t>
            </a:r>
          </a:p>
          <a:p>
            <a:pPr lvl="1"/>
            <a:r>
              <a:rPr lang="de-DE" sz="2600" dirty="0"/>
              <a:t>maximal zwei Wiederwahlen möglich </a:t>
            </a:r>
            <a:endParaRPr lang="de-DE" sz="2600" dirty="0" smtClean="0"/>
          </a:p>
          <a:p>
            <a:endParaRPr lang="de-DE" sz="1100" dirty="0" smtClean="0"/>
          </a:p>
          <a:p>
            <a:r>
              <a:rPr lang="de-DE" dirty="0" smtClean="0"/>
              <a:t>Anregungen </a:t>
            </a:r>
            <a:r>
              <a:rPr lang="de-DE" dirty="0"/>
              <a:t>zu möglichen Aktivitäten</a:t>
            </a:r>
          </a:p>
          <a:p>
            <a:pPr lvl="1"/>
            <a:r>
              <a:rPr lang="de-DE" sz="2600" dirty="0"/>
              <a:t>Gemeinsame Publikationen (</a:t>
            </a:r>
            <a:r>
              <a:rPr lang="de-DE" sz="2600" dirty="0" smtClean="0"/>
              <a:t>Bsp. Sammelband des DFG-</a:t>
            </a:r>
            <a:r>
              <a:rPr lang="de-DE" sz="2600" dirty="0" smtClean="0"/>
              <a:t>Netzwerks </a:t>
            </a:r>
            <a:r>
              <a:rPr lang="de-DE" sz="2600" dirty="0"/>
              <a:t>„Mixed </a:t>
            </a:r>
            <a:r>
              <a:rPr lang="de-DE" sz="2600" dirty="0" err="1"/>
              <a:t>Methods</a:t>
            </a:r>
            <a:r>
              <a:rPr lang="de-DE" sz="2600" dirty="0"/>
              <a:t> und </a:t>
            </a:r>
            <a:r>
              <a:rPr lang="de-DE" sz="2600" dirty="0" err="1"/>
              <a:t>Multimethod</a:t>
            </a:r>
            <a:r>
              <a:rPr lang="de-DE" sz="2600" dirty="0"/>
              <a:t> Research in der empirischen Sozialforschung</a:t>
            </a:r>
            <a:r>
              <a:rPr lang="de-DE" sz="2600" dirty="0" smtClean="0"/>
              <a:t>“ in FQS)</a:t>
            </a:r>
            <a:endParaRPr lang="de-DE" sz="2600" dirty="0"/>
          </a:p>
          <a:p>
            <a:pPr lvl="1"/>
            <a:r>
              <a:rPr lang="de-DE" sz="2600" dirty="0"/>
              <a:t>Tagungsveranstaltungen (Bsp. Veranstaltung mit DGS-Sektion </a:t>
            </a:r>
            <a:r>
              <a:rPr lang="de-DE" sz="2600" i="1" dirty="0"/>
              <a:t>Soziale </a:t>
            </a:r>
            <a:r>
              <a:rPr lang="de-DE" sz="2600" i="1" dirty="0" smtClean="0"/>
              <a:t>Ungleichheit und Sozialstrukturanalyse</a:t>
            </a:r>
            <a:r>
              <a:rPr lang="de-DE" sz="2600" dirty="0" smtClean="0"/>
              <a:t>)</a:t>
            </a:r>
            <a:endParaRPr lang="de-DE" sz="26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800" y="365125"/>
            <a:ext cx="1620000" cy="168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7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4. Austausch in Kleingruppen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800" y="365125"/>
            <a:ext cx="1620000" cy="1687501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2248"/>
          </a:xfrm>
        </p:spPr>
        <p:txBody>
          <a:bodyPr/>
          <a:lstStyle/>
          <a:p>
            <a:r>
              <a:rPr lang="de-DE" dirty="0"/>
              <a:t>Ca. 5 Personen/Gruppe, 30 Minuten Gesprächszeit</a:t>
            </a:r>
          </a:p>
          <a:p>
            <a:pPr lvl="1"/>
            <a:r>
              <a:rPr lang="de-DE" dirty="0"/>
              <a:t>Nach 30 Min. werden alle Teilnehmer*innen zurück in Hauptraum geleitet</a:t>
            </a:r>
          </a:p>
          <a:p>
            <a:pPr lvl="1"/>
            <a:r>
              <a:rPr lang="de-DE" dirty="0"/>
              <a:t>Countdown eine Minute vor Ablauf der Zeit</a:t>
            </a:r>
          </a:p>
          <a:p>
            <a:pPr lvl="1"/>
            <a:r>
              <a:rPr lang="de-DE" dirty="0"/>
              <a:t>Fragen an Host oder Plenum jederzeit via Chat-Funktion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496291" y="3664528"/>
            <a:ext cx="9199418" cy="26531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u="sng" dirty="0"/>
              <a:t>Fragen zum Einstieg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/>
              <a:t>Zu welchen Themen arbeiten Sie?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/>
              <a:t>Was interessiert Sie am AK und worüber würden Sie sich gerne austauschen?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/>
              <a:t>Haben Sie konkrete Ideen für gemeinsame Projekte, Veranstaltungen, Publikationen, Forschung?</a:t>
            </a:r>
          </a:p>
        </p:txBody>
      </p:sp>
    </p:spTree>
    <p:extLst>
      <p:ext uri="{BB962C8B-B14F-4D97-AF65-F5344CB8AC3E}">
        <p14:creationId xmlns:p14="http://schemas.microsoft.com/office/powerpoint/2010/main" val="16690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07579"/>
            <a:ext cx="10515600" cy="757093"/>
          </a:xfrm>
        </p:spPr>
        <p:txBody>
          <a:bodyPr>
            <a:normAutofit/>
          </a:bodyPr>
          <a:lstStyle/>
          <a:p>
            <a:r>
              <a:rPr lang="de-DE" dirty="0" smtClean="0"/>
              <a:t>4. Austausch in Kleingruppen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800" y="365125"/>
            <a:ext cx="1620000" cy="1687501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89709" y="1607127"/>
            <a:ext cx="10515600" cy="53815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 smtClean="0"/>
              <a:t>Sammlung von Ergebnissen aus den Kleingruppengesprächen</a:t>
            </a:r>
          </a:p>
          <a:p>
            <a:pPr marL="0" indent="0">
              <a:buNone/>
            </a:pPr>
            <a:endParaRPr lang="de-DE" sz="1300" dirty="0" smtClean="0"/>
          </a:p>
          <a:p>
            <a:r>
              <a:rPr lang="de-DE" sz="2200" b="1" dirty="0" smtClean="0"/>
              <a:t>Ausbau der Strukturen </a:t>
            </a:r>
            <a:r>
              <a:rPr lang="de-DE" sz="2200" b="1" dirty="0" smtClean="0"/>
              <a:t>und Kommunikation im </a:t>
            </a:r>
            <a:r>
              <a:rPr lang="de-DE" sz="2200" b="1" dirty="0" smtClean="0"/>
              <a:t>AK zur Verbesserung der internen Vernetzung</a:t>
            </a:r>
            <a:endParaRPr lang="de-DE" sz="2200" b="1" dirty="0" smtClean="0"/>
          </a:p>
          <a:p>
            <a:pPr lvl="1"/>
            <a:r>
              <a:rPr lang="de-DE" sz="1900" dirty="0"/>
              <a:t>Insgesamt wird als unmittelbarer Bedarf die Ausweitung von Möglichkeiten für gezielte </a:t>
            </a:r>
            <a:r>
              <a:rPr lang="de-DE" sz="1900" dirty="0" smtClean="0"/>
              <a:t>eigenständige Vernetzung </a:t>
            </a:r>
            <a:r>
              <a:rPr lang="de-DE" sz="1900" dirty="0"/>
              <a:t>(nach Methoden- oder Theorieexpertise) benannt, z.B. </a:t>
            </a:r>
            <a:r>
              <a:rPr lang="de-DE" sz="1900" dirty="0" smtClean="0"/>
              <a:t>für gezielte </a:t>
            </a:r>
            <a:r>
              <a:rPr lang="de-DE" sz="1900" dirty="0"/>
              <a:t>Zoom-Meetings o.ä. </a:t>
            </a:r>
            <a:endParaRPr lang="de-DE" sz="1900" dirty="0" smtClean="0"/>
          </a:p>
          <a:p>
            <a:pPr lvl="1"/>
            <a:r>
              <a:rPr lang="de-DE" sz="1900" dirty="0" smtClean="0"/>
              <a:t>Der </a:t>
            </a:r>
            <a:r>
              <a:rPr lang="de-DE" sz="1900" dirty="0"/>
              <a:t>Ausbau von Online-Formaten wird befürwortet, da diese besonders niedrigschwellig funktionieren; z.B. „unbürokratische“ Rekrutierung von Expert*innen für Online-Workshops o.ä.</a:t>
            </a:r>
          </a:p>
          <a:p>
            <a:pPr lvl="1"/>
            <a:r>
              <a:rPr lang="de-DE" sz="1900" u="sng" dirty="0" smtClean="0"/>
              <a:t>1</a:t>
            </a:r>
            <a:r>
              <a:rPr lang="de-DE" sz="1900" u="sng" dirty="0"/>
              <a:t>.</a:t>
            </a:r>
            <a:r>
              <a:rPr lang="de-DE" sz="1900" u="sng" dirty="0" smtClean="0"/>
              <a:t> Schritt: Ergänzung und Verfügbarkeit der Mitgliederliste </a:t>
            </a:r>
          </a:p>
          <a:p>
            <a:pPr lvl="2"/>
            <a:r>
              <a:rPr lang="de-DE" sz="1900" dirty="0" smtClean="0"/>
              <a:t>sollte möglichst im internen Bereich für Mitglieder zugänglich sein, idealerweise könnten Mitglieder dort selbst Änderungen und Ergänzungen vornehmen (technische Möglichkeiten werden noch geprüft)</a:t>
            </a:r>
          </a:p>
          <a:p>
            <a:pPr lvl="2"/>
            <a:r>
              <a:rPr lang="de-DE" sz="1900" dirty="0" smtClean="0"/>
              <a:t>Ergänzung um methodische, thematische und theoretische  Interessen  </a:t>
            </a:r>
            <a:r>
              <a:rPr lang="de-DE" sz="1900" dirty="0"/>
              <a:t>&amp; </a:t>
            </a:r>
            <a:r>
              <a:rPr lang="de-DE" sz="1900" dirty="0" smtClean="0"/>
              <a:t>Kompetenzen (erneute Mitgliederabfrage geplant)</a:t>
            </a:r>
            <a:endParaRPr lang="de-DE" sz="1900" dirty="0" smtClean="0"/>
          </a:p>
          <a:p>
            <a:pPr lvl="1"/>
            <a:r>
              <a:rPr lang="de-DE" sz="1900" u="sng" dirty="0" smtClean="0"/>
              <a:t>2. Schritt: Verbesserung des Zugangs zu oder Ergänzung von </a:t>
            </a:r>
            <a:r>
              <a:rPr lang="de-DE" sz="1900" u="sng" dirty="0" err="1" smtClean="0"/>
              <a:t>SocioHub</a:t>
            </a:r>
            <a:endParaRPr lang="de-DE" sz="1900" u="sng" dirty="0" smtClean="0"/>
          </a:p>
          <a:p>
            <a:pPr lvl="2"/>
            <a:r>
              <a:rPr lang="de-DE" sz="1900" dirty="0"/>
              <a:t>Es stellt </a:t>
            </a:r>
            <a:r>
              <a:rPr lang="de-DE" sz="1900" dirty="0" smtClean="0"/>
              <a:t>sich (durchaus </a:t>
            </a:r>
            <a:r>
              <a:rPr lang="de-DE" sz="1900" dirty="0"/>
              <a:t>ergebnisoffen) die Frage, ob </a:t>
            </a:r>
            <a:r>
              <a:rPr lang="de-DE" sz="1900" dirty="0" err="1"/>
              <a:t>SocioHub</a:t>
            </a:r>
            <a:r>
              <a:rPr lang="de-DE" sz="1900" dirty="0"/>
              <a:t> hinreichend interaktiv für diese Zwecke ist, oder ggf. andere Plattformen benötigt werden (wird noch geprüft, </a:t>
            </a:r>
            <a:r>
              <a:rPr lang="de-DE" sz="1900" dirty="0" smtClean="0"/>
              <a:t>Vorschläge der Mitglieder erwünscht!)</a:t>
            </a:r>
            <a:endParaRPr lang="de-DE" sz="1900" dirty="0"/>
          </a:p>
          <a:p>
            <a:pPr lvl="2"/>
            <a:r>
              <a:rPr lang="de-DE" sz="1900" dirty="0"/>
              <a:t>a</a:t>
            </a:r>
            <a:r>
              <a:rPr lang="de-DE" sz="1900" dirty="0" smtClean="0"/>
              <a:t>nsonsten Anleitung erstellen, wie man die Funktionen bei </a:t>
            </a:r>
            <a:r>
              <a:rPr lang="de-DE" sz="1900" dirty="0" err="1" smtClean="0"/>
              <a:t>Sociohub</a:t>
            </a:r>
            <a:r>
              <a:rPr lang="de-DE" sz="1900" dirty="0" smtClean="0"/>
              <a:t> schnell einstellt (z.B. mail-Benachrichtigung) und wie man es nutzen kann</a:t>
            </a:r>
          </a:p>
        </p:txBody>
      </p:sp>
    </p:spTree>
    <p:extLst>
      <p:ext uri="{BB962C8B-B14F-4D97-AF65-F5344CB8AC3E}">
        <p14:creationId xmlns:p14="http://schemas.microsoft.com/office/powerpoint/2010/main" val="37419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00653"/>
            <a:ext cx="10515600" cy="757093"/>
          </a:xfrm>
        </p:spPr>
        <p:txBody>
          <a:bodyPr>
            <a:normAutofit/>
          </a:bodyPr>
          <a:lstStyle/>
          <a:p>
            <a:r>
              <a:rPr lang="de-DE" dirty="0" smtClean="0"/>
              <a:t>4. Austausch in Kleingruppen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800" y="365125"/>
            <a:ext cx="1620000" cy="1687501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844" y="1462249"/>
            <a:ext cx="10515600" cy="564354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3700" b="1" dirty="0" smtClean="0"/>
              <a:t>Sammlung von Ergebnissen aus den Kleingruppengesprächen</a:t>
            </a:r>
          </a:p>
          <a:p>
            <a:pPr marL="0" indent="0">
              <a:buNone/>
            </a:pPr>
            <a:endParaRPr lang="de-DE" sz="1300" dirty="0" smtClean="0"/>
          </a:p>
          <a:p>
            <a:r>
              <a:rPr lang="de-DE" b="1" dirty="0" smtClean="0"/>
              <a:t>Weiterbildungsangebote und kollegiales Feedback </a:t>
            </a:r>
            <a:r>
              <a:rPr lang="de-DE" b="1" dirty="0"/>
              <a:t>zu </a:t>
            </a:r>
            <a:r>
              <a:rPr lang="de-DE" b="1" dirty="0" smtClean="0"/>
              <a:t>Forschungsmethoden auf- und ausbauen</a:t>
            </a:r>
            <a:endParaRPr lang="de-DE" b="1" dirty="0"/>
          </a:p>
          <a:p>
            <a:pPr lvl="1"/>
            <a:r>
              <a:rPr lang="de-DE" sz="2600" dirty="0"/>
              <a:t>Unterstützung </a:t>
            </a:r>
            <a:r>
              <a:rPr lang="de-DE" sz="2600" dirty="0" smtClean="0"/>
              <a:t>des kollegialen Austausches durch verschiedene online-Formate, vorgeschlagen wurden: </a:t>
            </a:r>
          </a:p>
          <a:p>
            <a:pPr lvl="2"/>
            <a:r>
              <a:rPr lang="de-DE" sz="2600" dirty="0" smtClean="0"/>
              <a:t>Unterstützung bei der Gründung von festen </a:t>
            </a:r>
            <a:r>
              <a:rPr lang="de-DE" sz="2600" u="sng" dirty="0" smtClean="0"/>
              <a:t>Interpretationsgruppen</a:t>
            </a:r>
            <a:r>
              <a:rPr lang="de-DE" sz="2600" dirty="0" smtClean="0"/>
              <a:t>, </a:t>
            </a:r>
            <a:r>
              <a:rPr lang="de-DE" sz="2600" dirty="0"/>
              <a:t>diese könnten auch nach substanziell-thematischen Feldern gegliedert werden</a:t>
            </a:r>
          </a:p>
          <a:p>
            <a:pPr lvl="2"/>
            <a:r>
              <a:rPr lang="de-DE" sz="2600" dirty="0" smtClean="0"/>
              <a:t>Veranstaltung von </a:t>
            </a:r>
            <a:r>
              <a:rPr lang="de-DE" sz="2600" u="sng" dirty="0" smtClean="0"/>
              <a:t>Methoden- oder Forschungswerkstätten</a:t>
            </a:r>
            <a:r>
              <a:rPr lang="de-DE" sz="2600" dirty="0" smtClean="0"/>
              <a:t>, </a:t>
            </a:r>
            <a:r>
              <a:rPr lang="de-DE" sz="2600" dirty="0"/>
              <a:t>in denen sich regelmäßig zu bestimmten Auswertungsmethoden, Datentypen o.ä. ausgetauscht wird</a:t>
            </a:r>
          </a:p>
          <a:p>
            <a:pPr lvl="2"/>
            <a:r>
              <a:rPr lang="de-DE" sz="2600" dirty="0"/>
              <a:t>Gründung eines </a:t>
            </a:r>
            <a:r>
              <a:rPr lang="de-DE" sz="2600" u="sng" dirty="0" smtClean="0"/>
              <a:t>Kolloquiums</a:t>
            </a:r>
            <a:r>
              <a:rPr lang="de-DE" sz="2600" dirty="0" smtClean="0"/>
              <a:t> </a:t>
            </a:r>
            <a:r>
              <a:rPr lang="de-DE" sz="2600" dirty="0"/>
              <a:t>(„Stammtisch“) </a:t>
            </a:r>
            <a:r>
              <a:rPr lang="de-DE" sz="2600" dirty="0" smtClean="0"/>
              <a:t>mit </a:t>
            </a:r>
            <a:r>
              <a:rPr lang="de-DE" sz="2600" dirty="0"/>
              <a:t>regelmäßigen Treffen, aber thematisch offenerem Format &amp; loserem Personenkreis</a:t>
            </a:r>
          </a:p>
          <a:p>
            <a:pPr lvl="1"/>
            <a:r>
              <a:rPr lang="de-DE" sz="2600" dirty="0" smtClean="0"/>
              <a:t>Veranstaltung </a:t>
            </a:r>
            <a:r>
              <a:rPr lang="de-DE" sz="2600" dirty="0"/>
              <a:t>von </a:t>
            </a:r>
            <a:r>
              <a:rPr lang="de-DE" sz="2600" u="sng" dirty="0"/>
              <a:t>Summer Schools, Workshops</a:t>
            </a:r>
            <a:r>
              <a:rPr lang="de-DE" sz="2600" dirty="0"/>
              <a:t>, o.ä. aus dem Kreis der AK-Mitglieder </a:t>
            </a:r>
            <a:r>
              <a:rPr lang="de-DE" sz="2600" dirty="0" smtClean="0"/>
              <a:t>heraus</a:t>
            </a:r>
          </a:p>
          <a:p>
            <a:r>
              <a:rPr lang="de-DE" b="1" dirty="0" smtClean="0"/>
              <a:t>Austausch zu Mixed </a:t>
            </a:r>
            <a:r>
              <a:rPr lang="de-DE" b="1" dirty="0" err="1" smtClean="0"/>
              <a:t>Methods</a:t>
            </a:r>
            <a:r>
              <a:rPr lang="de-DE" b="1" dirty="0" smtClean="0"/>
              <a:t> Research (MMR) in der Lehre initiieren</a:t>
            </a:r>
          </a:p>
          <a:p>
            <a:pPr lvl="1"/>
            <a:r>
              <a:rPr lang="de-DE" sz="2600" dirty="0"/>
              <a:t>g</a:t>
            </a:r>
            <a:r>
              <a:rPr lang="de-DE" sz="2600" dirty="0" smtClean="0"/>
              <a:t>gf. Bildung einer </a:t>
            </a:r>
            <a:r>
              <a:rPr lang="de-DE" sz="2600" u="sng" dirty="0" smtClean="0"/>
              <a:t>Untergruppe</a:t>
            </a:r>
            <a:r>
              <a:rPr lang="de-DE" sz="2600" dirty="0" smtClean="0"/>
              <a:t> zum Austausch von </a:t>
            </a:r>
            <a:r>
              <a:rPr lang="de-DE" sz="2600" dirty="0"/>
              <a:t>Erfahrungen, Lehrkonzepten und Materialien</a:t>
            </a:r>
          </a:p>
          <a:p>
            <a:pPr lvl="1"/>
            <a:r>
              <a:rPr lang="de-DE" sz="2600" dirty="0"/>
              <a:t>a</a:t>
            </a:r>
            <a:r>
              <a:rPr lang="de-DE" sz="2600" dirty="0" smtClean="0"/>
              <a:t>uch </a:t>
            </a:r>
            <a:r>
              <a:rPr lang="de-DE" sz="2600" dirty="0" smtClean="0"/>
              <a:t>forschungspolitisch </a:t>
            </a:r>
            <a:r>
              <a:rPr lang="de-DE" sz="2600" dirty="0"/>
              <a:t>ein wichtiges Feld; ggf. Kontakt </a:t>
            </a:r>
            <a:r>
              <a:rPr lang="de-DE" sz="2600" dirty="0" smtClean="0"/>
              <a:t>zum </a:t>
            </a:r>
            <a:r>
              <a:rPr lang="de-DE" sz="2600" u="sng" dirty="0"/>
              <a:t>DGS-Ausschuss Methodenausbildung </a:t>
            </a:r>
            <a:r>
              <a:rPr lang="de-DE" sz="2600" dirty="0"/>
              <a:t>suchen</a:t>
            </a:r>
            <a:r>
              <a:rPr lang="de-DE" sz="2600" dirty="0" smtClean="0"/>
              <a:t>?</a:t>
            </a:r>
          </a:p>
          <a:p>
            <a:pPr lvl="1"/>
            <a:r>
              <a:rPr lang="de-DE" sz="2600" dirty="0" smtClean="0"/>
              <a:t>Hinweis auf letzte </a:t>
            </a:r>
            <a:r>
              <a:rPr lang="de-DE" sz="2600" u="sng" dirty="0" smtClean="0"/>
              <a:t>Veranstaltung</a:t>
            </a:r>
            <a:r>
              <a:rPr lang="de-DE" sz="2600" dirty="0" smtClean="0"/>
              <a:t> des DFG </a:t>
            </a:r>
            <a:r>
              <a:rPr lang="de-DE" sz="2600" dirty="0"/>
              <a:t>Netzwerks </a:t>
            </a:r>
            <a:r>
              <a:rPr lang="de-DE" sz="2600" dirty="0" smtClean="0"/>
              <a:t>„Mixed </a:t>
            </a:r>
            <a:r>
              <a:rPr lang="de-DE" sz="2600" dirty="0" err="1"/>
              <a:t>Methods</a:t>
            </a:r>
            <a:r>
              <a:rPr lang="de-DE" sz="2600" dirty="0"/>
              <a:t> und </a:t>
            </a:r>
            <a:r>
              <a:rPr lang="de-DE" sz="2600" dirty="0" err="1"/>
              <a:t>Multimethod</a:t>
            </a:r>
            <a:r>
              <a:rPr lang="de-DE" sz="2600" dirty="0"/>
              <a:t> Research in der empirischen </a:t>
            </a:r>
            <a:r>
              <a:rPr lang="de-DE" sz="2600" dirty="0" smtClean="0"/>
              <a:t>Sozialforschung“ im Juni 2021 zu diesem Thema</a:t>
            </a:r>
            <a:endParaRPr lang="de-DE" sz="2600" dirty="0" smtClean="0"/>
          </a:p>
          <a:p>
            <a:r>
              <a:rPr lang="de-DE" b="1" dirty="0" smtClean="0"/>
              <a:t>Austausch zu MMR </a:t>
            </a:r>
            <a:r>
              <a:rPr lang="de-DE" b="1" dirty="0" smtClean="0"/>
              <a:t>in </a:t>
            </a:r>
            <a:r>
              <a:rPr lang="de-DE" b="1" dirty="0" smtClean="0"/>
              <a:t>der Wissenschaftskommunikation anregen</a:t>
            </a:r>
            <a:endParaRPr lang="de-DE" b="1" dirty="0" smtClean="0"/>
          </a:p>
          <a:p>
            <a:pPr lvl="1"/>
            <a:r>
              <a:rPr lang="de-DE" sz="2600" dirty="0"/>
              <a:t>ggf. Bildung einer </a:t>
            </a:r>
            <a:r>
              <a:rPr lang="de-DE" sz="2600" u="sng" dirty="0" smtClean="0"/>
              <a:t>Untergruppe </a:t>
            </a:r>
            <a:r>
              <a:rPr lang="de-DE" sz="2600" dirty="0"/>
              <a:t>zum Verhältnis </a:t>
            </a:r>
            <a:r>
              <a:rPr lang="de-DE" sz="2600" dirty="0" smtClean="0"/>
              <a:t>von Wissenschaft und diversen Praxisfeldern: Was </a:t>
            </a:r>
            <a:r>
              <a:rPr lang="de-DE" sz="2600" dirty="0"/>
              <a:t>sind spezifische Qualitäten und Herausforderungen von MMMR an der Schnittstelle von Praxis und Forschung?</a:t>
            </a:r>
          </a:p>
          <a:p>
            <a:pPr lvl="1"/>
            <a:r>
              <a:rPr lang="de-DE" sz="2600" dirty="0" smtClean="0"/>
              <a:t>Alternativ: </a:t>
            </a:r>
            <a:r>
              <a:rPr lang="de-DE" sz="2600" u="sng" dirty="0" smtClean="0"/>
              <a:t>Veranstaltungen</a:t>
            </a:r>
            <a:r>
              <a:rPr lang="de-DE" sz="2600" dirty="0" smtClean="0"/>
              <a:t> </a:t>
            </a:r>
            <a:r>
              <a:rPr lang="de-DE" sz="2600" dirty="0" smtClean="0"/>
              <a:t>zu diesem Thema</a:t>
            </a:r>
          </a:p>
        </p:txBody>
      </p:sp>
    </p:spTree>
    <p:extLst>
      <p:ext uri="{BB962C8B-B14F-4D97-AF65-F5344CB8AC3E}">
        <p14:creationId xmlns:p14="http://schemas.microsoft.com/office/powerpoint/2010/main" val="25680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1099</Words>
  <Application>Microsoft Office PowerPoint</Application>
  <PresentationFormat>Breitbild</PresentationFormat>
  <Paragraphs>118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</vt:lpstr>
      <vt:lpstr>1. Mitgliederversammlung des Arbeitskreises Mixed Methods in der DGS</vt:lpstr>
      <vt:lpstr>TOP</vt:lpstr>
      <vt:lpstr>2. Vorstellung des aktuellen Koordinationsteams</vt:lpstr>
      <vt:lpstr>3. Struktur und Organisation des AK</vt:lpstr>
      <vt:lpstr>3. Struktur und Organisation des AK</vt:lpstr>
      <vt:lpstr>3. Struktur und Organisation des AK</vt:lpstr>
      <vt:lpstr>4. Austausch in Kleingruppen</vt:lpstr>
      <vt:lpstr>4. Austausch in Kleingruppen</vt:lpstr>
      <vt:lpstr>4. Austausch in Kleingruppen</vt:lpstr>
      <vt:lpstr>4. Austausch in Kleingruppen</vt:lpstr>
      <vt:lpstr>5. Verschiedenes</vt:lpstr>
      <vt:lpstr>6. Fazit &amp; Abschluss</vt:lpstr>
    </vt:vector>
  </TitlesOfParts>
  <Company>HSU/UniBw 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Mitgliederversammlung des Arbeitskreises Mixed Methods in der DGS</dc:title>
  <dc:creator>Felix Knappertsbusch</dc:creator>
  <cp:lastModifiedBy>Hense, Andrea</cp:lastModifiedBy>
  <cp:revision>82</cp:revision>
  <cp:lastPrinted>2020-10-01T05:50:22Z</cp:lastPrinted>
  <dcterms:created xsi:type="dcterms:W3CDTF">2020-09-28T13:02:20Z</dcterms:created>
  <dcterms:modified xsi:type="dcterms:W3CDTF">2020-10-06T09:36:03Z</dcterms:modified>
</cp:coreProperties>
</file>