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37400" y="6093296"/>
            <a:ext cx="738256" cy="609416"/>
          </a:xfrm>
          <a:prstGeom prst="rect">
            <a:avLst/>
          </a:prstGeom>
        </p:spPr>
      </p:pic>
      <p:sp>
        <p:nvSpPr>
          <p:cNvPr id="5" name="Rechteck 6"/>
          <p:cNvSpPr/>
          <p:nvPr userDrawn="1"/>
        </p:nvSpPr>
        <p:spPr bwMode="auto">
          <a:xfrm>
            <a:off x="0" y="2656200"/>
            <a:ext cx="9144000" cy="1289957"/>
          </a:xfrm>
          <a:prstGeom prst="rect">
            <a:avLst/>
          </a:prstGeom>
          <a:solidFill>
            <a:srgbClr val="C6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Source Sans Pro"/>
            </a:endParaRPr>
          </a:p>
        </p:txBody>
      </p:sp>
      <p:sp>
        <p:nvSpPr>
          <p:cNvPr id="6" name="Rechteck 7"/>
          <p:cNvSpPr/>
          <p:nvPr userDrawn="1"/>
        </p:nvSpPr>
        <p:spPr bwMode="auto">
          <a:xfrm>
            <a:off x="0" y="3946156"/>
            <a:ext cx="9144000" cy="1289957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Source Sans Pro"/>
            </a:endParaRPr>
          </a:p>
        </p:txBody>
      </p:sp>
      <p:pic>
        <p:nvPicPr>
          <p:cNvPr id="7" name="Picture 2" descr="J:\Medien\Jahresbericht\Jahresbericht2011\Bilder\GS_Jahresbericht_2011_frontseite.jp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684213" y="2655997"/>
            <a:ext cx="3144243" cy="2580116"/>
          </a:xfrm>
          <a:prstGeom prst="rect">
            <a:avLst/>
          </a:prstGeom>
          <a:noFill/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 bwMode="auto">
          <a:xfrm>
            <a:off x="3995936" y="2708919"/>
            <a:ext cx="4896544" cy="1152129"/>
          </a:xfrm>
        </p:spPr>
        <p:txBody>
          <a:bodyPr>
            <a:noAutofit/>
          </a:bodyPr>
          <a:lstStyle>
            <a:lvl1pPr algn="l">
              <a:defRPr sz="3200" b="0">
                <a:solidFill>
                  <a:srgbClr val="58748F"/>
                </a:solidFill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995936" y="4077072"/>
            <a:ext cx="4896544" cy="10801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ource Sans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pic>
        <p:nvPicPr>
          <p:cNvPr id="10" name="Grafik 3"/>
          <p:cNvPicPr>
            <a:picLocks noChangeAspect="1"/>
          </p:cNvPicPr>
          <p:nvPr userDrawn="1"/>
        </p:nvPicPr>
        <p:blipFill>
          <a:blip r:embed="rId4"/>
          <a:srcRect b="56436"/>
          <a:stretch/>
        </p:blipFill>
        <p:spPr bwMode="auto">
          <a:xfrm>
            <a:off x="684212" y="1124744"/>
            <a:ext cx="3426084" cy="604198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565477" y="272629"/>
            <a:ext cx="1521374" cy="755399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684213" y="908050"/>
            <a:ext cx="7775575" cy="509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 bwMode="auto">
          <a:xfrm>
            <a:off x="683569" y="1600200"/>
            <a:ext cx="7776219" cy="4781128"/>
          </a:xfrm>
        </p:spPr>
        <p:txBody>
          <a:bodyPr/>
          <a:lstStyle>
            <a:lvl1pPr marL="342900" indent="-342900">
              <a:buClr>
                <a:srgbClr val="58748F"/>
              </a:buClr>
              <a:buFont typeface="Wingdings"/>
              <a:buChar char="§"/>
              <a:defRPr sz="2800"/>
            </a:lvl1pPr>
            <a:lvl2pPr marL="742950" indent="-285750">
              <a:buClr>
                <a:srgbClr val="58748F"/>
              </a:buClr>
              <a:buFont typeface="Wingdings 3"/>
              <a:buChar char=""/>
              <a:defRPr sz="2400"/>
            </a:lvl2pPr>
            <a:lvl3pPr marL="1143000" indent="-228600">
              <a:buClr>
                <a:srgbClr val="58748F"/>
              </a:buClr>
              <a:buFont typeface="Wingdings"/>
              <a:buChar char="§"/>
              <a:defRPr/>
            </a:lvl3pPr>
            <a:lvl4pPr marL="1600200" indent="-228600">
              <a:buClr>
                <a:srgbClr val="58748F"/>
              </a:buClr>
              <a:buFont typeface="Wingdings"/>
              <a:buChar char="§"/>
              <a:defRPr/>
            </a:lvl4pPr>
            <a:lvl5pPr marL="2057400" indent="-228600">
              <a:buClr>
                <a:srgbClr val="58748F"/>
              </a:buClr>
              <a:buFont typeface="Wingdings"/>
              <a:buChar char="§"/>
              <a:defRPr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  <p:pic>
        <p:nvPicPr>
          <p:cNvPr id="7" name="Grafik 9"/>
          <p:cNvPicPr>
            <a:picLocks noChangeAspect="1"/>
          </p:cNvPicPr>
          <p:nvPr userDrawn="1"/>
        </p:nvPicPr>
        <p:blipFill>
          <a:blip r:embed="rId3"/>
          <a:srcRect b="56436"/>
          <a:stretch/>
        </p:blipFill>
        <p:spPr bwMode="auto">
          <a:xfrm>
            <a:off x="674331" y="476250"/>
            <a:ext cx="1665421" cy="293701"/>
          </a:xfrm>
          <a:prstGeom prst="rect">
            <a:avLst/>
          </a:prstGeom>
        </p:spPr>
      </p:pic>
      <p:sp>
        <p:nvSpPr>
          <p:cNvPr id="8" name="Fußzeilenplatzhalter 13"/>
          <p:cNvSpPr>
            <a:spLocks noGrp="1"/>
          </p:cNvSpPr>
          <p:nvPr>
            <p:ph type="ftr" sz="quarter" idx="11"/>
          </p:nvPr>
        </p:nvSpPr>
        <p:spPr bwMode="auto">
          <a:xfrm>
            <a:off x="700834" y="6525344"/>
            <a:ext cx="5318966" cy="22070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Source Sans Pro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14"/>
          <p:cNvSpPr>
            <a:spLocks noGrp="1"/>
          </p:cNvSpPr>
          <p:nvPr>
            <p:ph type="sldNum" sz="quarter" idx="12"/>
          </p:nvPr>
        </p:nvSpPr>
        <p:spPr bwMode="auto">
          <a:xfrm>
            <a:off x="6516216" y="6525344"/>
            <a:ext cx="1943572" cy="2207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ource Sans Pro"/>
              </a:defRPr>
            </a:lvl1pPr>
          </a:lstStyle>
          <a:p>
            <a:pPr>
              <a:defRPr/>
            </a:pPr>
            <a:fld id="{506DEF79-D5F3-42ED-9335-D73AD216BB54}" type="slidenum">
              <a:t>‹Nr.›</a:t>
            </a:fld>
            <a:endParaRPr lang="de-DE"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2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565477" y="272629"/>
            <a:ext cx="1521374" cy="755399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684213" y="908050"/>
            <a:ext cx="7775575" cy="509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 bwMode="auto">
          <a:xfrm>
            <a:off x="683569" y="1628800"/>
            <a:ext cx="3744415" cy="4752528"/>
          </a:xfrm>
        </p:spPr>
        <p:txBody>
          <a:bodyPr/>
          <a:lstStyle>
            <a:lvl1pPr marL="342900" indent="-342900">
              <a:buClr>
                <a:srgbClr val="58748F"/>
              </a:buClr>
              <a:buFont typeface="Wingdings"/>
              <a:buChar char="§"/>
              <a:defRPr sz="2800"/>
            </a:lvl1pPr>
            <a:lvl2pPr marL="742950" indent="-285750">
              <a:buClr>
                <a:srgbClr val="58748F"/>
              </a:buClr>
              <a:buFont typeface="Wingdings 3"/>
              <a:buChar char=""/>
              <a:defRPr sz="2400"/>
            </a:lvl2pPr>
            <a:lvl3pPr marL="1143000" indent="-228600">
              <a:buClr>
                <a:srgbClr val="58748F"/>
              </a:buClr>
              <a:buFont typeface="Wingdings"/>
              <a:buChar char="§"/>
              <a:defRPr/>
            </a:lvl3pPr>
            <a:lvl4pPr marL="1600200" indent="-228600">
              <a:buClr>
                <a:srgbClr val="58748F"/>
              </a:buClr>
              <a:buFont typeface="Wingdings"/>
              <a:buChar char="§"/>
              <a:defRPr/>
            </a:lvl4pPr>
            <a:lvl5pPr marL="2057400" indent="-228600">
              <a:buClr>
                <a:srgbClr val="58748F"/>
              </a:buClr>
              <a:buFont typeface="Wingdings"/>
              <a:buChar char="§"/>
              <a:defRPr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 bwMode="auto">
          <a:xfrm>
            <a:off x="4716016" y="1628800"/>
            <a:ext cx="3744415" cy="4752528"/>
          </a:xfrm>
        </p:spPr>
        <p:txBody>
          <a:bodyPr/>
          <a:lstStyle>
            <a:lvl1pPr marL="342900" indent="-342900">
              <a:buClr>
                <a:srgbClr val="58748F"/>
              </a:buClr>
              <a:buFont typeface="Wingdings"/>
              <a:buChar char="§"/>
              <a:defRPr sz="2800"/>
            </a:lvl1pPr>
            <a:lvl2pPr marL="742950" indent="-285750">
              <a:buClr>
                <a:srgbClr val="58748F"/>
              </a:buClr>
              <a:buFont typeface="Wingdings 3"/>
              <a:buChar char=""/>
              <a:defRPr sz="2400"/>
            </a:lvl2pPr>
            <a:lvl3pPr marL="1143000" indent="-228600">
              <a:buClr>
                <a:srgbClr val="58748F"/>
              </a:buClr>
              <a:buFont typeface="Wingdings"/>
              <a:buChar char="§"/>
              <a:defRPr/>
            </a:lvl3pPr>
            <a:lvl4pPr marL="1600200" indent="-228600">
              <a:buClr>
                <a:srgbClr val="58748F"/>
              </a:buClr>
              <a:buFont typeface="Wingdings"/>
              <a:buChar char="§"/>
              <a:defRPr/>
            </a:lvl4pPr>
            <a:lvl5pPr marL="2057400" indent="-228600">
              <a:buClr>
                <a:srgbClr val="58748F"/>
              </a:buClr>
              <a:buFont typeface="Wingdings"/>
              <a:buChar char="§"/>
              <a:defRPr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rcRect b="56436"/>
          <a:stretch/>
        </p:blipFill>
        <p:spPr bwMode="auto">
          <a:xfrm>
            <a:off x="674331" y="476250"/>
            <a:ext cx="1665421" cy="293701"/>
          </a:xfrm>
          <a:prstGeom prst="rect">
            <a:avLst/>
          </a:prstGeom>
        </p:spPr>
      </p:pic>
      <p:sp>
        <p:nvSpPr>
          <p:cNvPr id="9" name="Fußzeilenplatzhalter 13"/>
          <p:cNvSpPr>
            <a:spLocks noGrp="1"/>
          </p:cNvSpPr>
          <p:nvPr>
            <p:ph type="ftr" sz="quarter" idx="11"/>
          </p:nvPr>
        </p:nvSpPr>
        <p:spPr bwMode="auto">
          <a:xfrm>
            <a:off x="700834" y="6525344"/>
            <a:ext cx="5318966" cy="220700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14"/>
          <p:cNvSpPr>
            <a:spLocks noGrp="1"/>
          </p:cNvSpPr>
          <p:nvPr>
            <p:ph type="sldNum" sz="quarter" idx="12"/>
          </p:nvPr>
        </p:nvSpPr>
        <p:spPr bwMode="auto">
          <a:xfrm>
            <a:off x="6516216" y="6525344"/>
            <a:ext cx="1943572" cy="2207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06DEF79-D5F3-42ED-9335-D73AD216BB54}" type="slidenum">
              <a:t>‹Nr.›</a:t>
            </a:fld>
            <a:endParaRPr lang="de-DE"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565477" y="272629"/>
            <a:ext cx="1521374" cy="755399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83569" y="908050"/>
            <a:ext cx="7776864" cy="509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</a:t>
            </a:r>
            <a:endParaRPr/>
          </a:p>
        </p:txBody>
      </p:sp>
      <p:pic>
        <p:nvPicPr>
          <p:cNvPr id="6" name="Grafik 7"/>
          <p:cNvPicPr>
            <a:picLocks noChangeAspect="1"/>
          </p:cNvPicPr>
          <p:nvPr userDrawn="1"/>
        </p:nvPicPr>
        <p:blipFill>
          <a:blip r:embed="rId3"/>
          <a:srcRect b="56436"/>
          <a:stretch/>
        </p:blipFill>
        <p:spPr bwMode="auto">
          <a:xfrm>
            <a:off x="674331" y="476250"/>
            <a:ext cx="1665421" cy="293701"/>
          </a:xfrm>
          <a:prstGeom prst="rect">
            <a:avLst/>
          </a:prstGeom>
        </p:spPr>
      </p:pic>
      <p:sp>
        <p:nvSpPr>
          <p:cNvPr id="7" name="Fußzeilenplatzhalter 13"/>
          <p:cNvSpPr>
            <a:spLocks noGrp="1"/>
          </p:cNvSpPr>
          <p:nvPr>
            <p:ph type="ftr" sz="quarter" idx="11"/>
          </p:nvPr>
        </p:nvSpPr>
        <p:spPr bwMode="auto">
          <a:xfrm>
            <a:off x="700834" y="6525344"/>
            <a:ext cx="5318966" cy="220700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14"/>
          <p:cNvSpPr>
            <a:spLocks noGrp="1"/>
          </p:cNvSpPr>
          <p:nvPr>
            <p:ph type="sldNum" sz="quarter" idx="12"/>
          </p:nvPr>
        </p:nvSpPr>
        <p:spPr bwMode="auto">
          <a:xfrm>
            <a:off x="6516216" y="6525344"/>
            <a:ext cx="1943572" cy="2207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06DEF79-D5F3-42ED-9335-D73AD216BB54}" type="slidenum">
              <a:t>‹Nr.›</a:t>
            </a:fld>
            <a:endParaRPr lang="de-DE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ere 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 userDrawn="1"/>
        </p:nvPicPr>
        <p:blipFill>
          <a:blip r:embed="rId2"/>
          <a:srcRect b="56436"/>
          <a:stretch/>
        </p:blipFill>
        <p:spPr bwMode="auto">
          <a:xfrm>
            <a:off x="674331" y="476250"/>
            <a:ext cx="1665421" cy="293701"/>
          </a:xfrm>
          <a:prstGeom prst="rect">
            <a:avLst/>
          </a:prstGeom>
        </p:spPr>
      </p:pic>
      <p:sp>
        <p:nvSpPr>
          <p:cNvPr id="5" name="Fußzeilenplatzhalter 13"/>
          <p:cNvSpPr>
            <a:spLocks noGrp="1"/>
          </p:cNvSpPr>
          <p:nvPr>
            <p:ph type="ftr" sz="quarter" idx="11"/>
          </p:nvPr>
        </p:nvSpPr>
        <p:spPr bwMode="auto">
          <a:xfrm>
            <a:off x="700834" y="6525344"/>
            <a:ext cx="5318966" cy="220700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4"/>
          <p:cNvSpPr>
            <a:spLocks noGrp="1"/>
          </p:cNvSpPr>
          <p:nvPr>
            <p:ph type="sldNum" sz="quarter" idx="12"/>
          </p:nvPr>
        </p:nvSpPr>
        <p:spPr bwMode="auto">
          <a:xfrm>
            <a:off x="6516216" y="6525344"/>
            <a:ext cx="1943572" cy="2207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06DEF79-D5F3-42ED-9335-D73AD216BB54}" type="slidenum">
              <a:t>‹Nr.›</a:t>
            </a:fld>
            <a:endParaRPr lang="de-DE"/>
          </a:p>
        </p:txBody>
      </p:sp>
      <p:pic>
        <p:nvPicPr>
          <p:cNvPr id="7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565477" y="272629"/>
            <a:ext cx="1521374" cy="755399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Folie mit Hintergrun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2"/>
          <p:cNvSpPr/>
          <p:nvPr userDrawn="1"/>
        </p:nvSpPr>
        <p:spPr bwMode="auto">
          <a:xfrm>
            <a:off x="0" y="1196974"/>
            <a:ext cx="9144000" cy="5661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Source Sans Pro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83569" y="1513071"/>
            <a:ext cx="7776864" cy="5095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Title</a:t>
            </a:r>
            <a:endParaRPr/>
          </a:p>
        </p:txBody>
      </p:sp>
      <p:pic>
        <p:nvPicPr>
          <p:cNvPr id="6" name="Grafik 7"/>
          <p:cNvPicPr>
            <a:picLocks noChangeAspect="1"/>
          </p:cNvPicPr>
          <p:nvPr userDrawn="1"/>
        </p:nvPicPr>
        <p:blipFill>
          <a:blip r:embed="rId2"/>
          <a:srcRect b="56436"/>
          <a:stretch/>
        </p:blipFill>
        <p:spPr bwMode="auto">
          <a:xfrm>
            <a:off x="674331" y="476250"/>
            <a:ext cx="1665421" cy="293701"/>
          </a:xfrm>
          <a:prstGeom prst="rect">
            <a:avLst/>
          </a:prstGeom>
        </p:spPr>
      </p:pic>
      <p:sp>
        <p:nvSpPr>
          <p:cNvPr id="7" name="Fußzeilenplatzhalter 13"/>
          <p:cNvSpPr>
            <a:spLocks noGrp="1"/>
          </p:cNvSpPr>
          <p:nvPr>
            <p:ph type="ftr" sz="quarter" idx="11"/>
          </p:nvPr>
        </p:nvSpPr>
        <p:spPr bwMode="auto">
          <a:xfrm>
            <a:off x="700834" y="6525344"/>
            <a:ext cx="5318966" cy="220700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14"/>
          <p:cNvSpPr>
            <a:spLocks noGrp="1"/>
          </p:cNvSpPr>
          <p:nvPr>
            <p:ph type="sldNum" sz="quarter" idx="12"/>
          </p:nvPr>
        </p:nvSpPr>
        <p:spPr bwMode="auto">
          <a:xfrm>
            <a:off x="6516216" y="6525344"/>
            <a:ext cx="1943572" cy="2207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06DEF79-D5F3-42ED-9335-D73AD216BB54}" type="slidenum">
              <a:t>‹Nr.›</a:t>
            </a:fld>
            <a:endParaRPr lang="de-DE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565477" y="272629"/>
            <a:ext cx="1521374" cy="755399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83569" y="908050"/>
            <a:ext cx="7776864" cy="509588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de-DE"/>
              <a:t>Schriftproben</a:t>
            </a:r>
            <a:endParaRPr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00834" y="355600"/>
            <a:ext cx="1638918" cy="299469"/>
          </a:xfrm>
          <a:prstGeom prst="rect">
            <a:avLst/>
          </a:prstGeom>
        </p:spPr>
      </p:pic>
      <p:sp>
        <p:nvSpPr>
          <p:cNvPr id="7" name="Fußzeilenplatzhalter 13"/>
          <p:cNvSpPr>
            <a:spLocks noGrp="1"/>
          </p:cNvSpPr>
          <p:nvPr>
            <p:ph type="ftr" sz="quarter" idx="11"/>
          </p:nvPr>
        </p:nvSpPr>
        <p:spPr bwMode="auto">
          <a:xfrm>
            <a:off x="700834" y="6525344"/>
            <a:ext cx="5318966" cy="220700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14"/>
          <p:cNvSpPr>
            <a:spLocks noGrp="1"/>
          </p:cNvSpPr>
          <p:nvPr>
            <p:ph type="sldNum" sz="quarter" idx="12"/>
          </p:nvPr>
        </p:nvSpPr>
        <p:spPr bwMode="auto">
          <a:xfrm>
            <a:off x="6516216" y="6525344"/>
            <a:ext cx="1943572" cy="2207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06DEF79-D5F3-42ED-9335-D73AD216BB54}" type="slidenum">
              <a:t>‹Nr.›</a:t>
            </a:fld>
            <a:endParaRPr lang="de-DE"/>
          </a:p>
        </p:txBody>
      </p:sp>
      <p:sp>
        <p:nvSpPr>
          <p:cNvPr id="9" name="Textfeld 8"/>
          <p:cNvSpPr>
            <a:spLocks noAdjustHandles="1"/>
          </p:cNvSpPr>
          <p:nvPr userDrawn="1"/>
        </p:nvSpPr>
        <p:spPr bwMode="auto">
          <a:xfrm>
            <a:off x="700834" y="1700808"/>
            <a:ext cx="3240000" cy="3139321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>
                <a:latin typeface="Source Sans Pro"/>
              </a:rPr>
              <a:t>Source Sans light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>
                <a:latin typeface="Source Sans Pro"/>
              </a:rPr>
              <a:t>Source Sans regular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>
                <a:latin typeface="Source Sans Pro Semibold"/>
              </a:rPr>
              <a:t>Source Sans semibold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1">
                <a:latin typeface="Source Sans Pro"/>
              </a:rPr>
              <a:t>Source Sans bold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>
                <a:latin typeface="Source Sans Pro Black"/>
              </a:rPr>
              <a:t>Source Sans black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>
              <a:latin typeface="Source Sans Pro Black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>
                <a:latin typeface="Source Serif Pro Light"/>
                <a:ea typeface="Source Serif Pro Light"/>
              </a:rPr>
              <a:t>Source Serif light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>
                <a:latin typeface="Source Serif Pro"/>
              </a:rPr>
              <a:t>Source Serif regular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>
                <a:latin typeface="Source Serif Pro Semibold"/>
              </a:rPr>
              <a:t>Source Serif semibold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1">
                <a:latin typeface="Source Serif Pro"/>
              </a:rPr>
              <a:t>Source Serif bold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>
                <a:latin typeface="Source Serif Pro Black"/>
              </a:rPr>
              <a:t>Source Serif black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5220072" y="1700808"/>
            <a:ext cx="3240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>
                <a:latin typeface="Source Code Pro Light"/>
                <a:ea typeface="Source Serif Pro Light"/>
              </a:rPr>
              <a:t>Source Code light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>
                <a:latin typeface="Source Code Pro"/>
              </a:rPr>
              <a:t>Source Code regular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>
                <a:latin typeface="Source Code Pro Semibold"/>
              </a:rPr>
              <a:t>Source Code semibold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1">
                <a:latin typeface="Source Code Pro"/>
              </a:rPr>
              <a:t>Source Code bold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>
                <a:latin typeface="Source Code Pro Black"/>
              </a:rPr>
              <a:t>Source Code black</a:t>
            </a:r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bschluss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924699" y="4349610"/>
            <a:ext cx="648072" cy="534971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 bwMode="auto">
          <a:xfrm>
            <a:off x="0" y="2656478"/>
            <a:ext cx="9144000" cy="1152128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Source Sans Pro"/>
            </a:endParaRP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84214" y="2944509"/>
            <a:ext cx="7632202" cy="57606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Source Sans Pro"/>
              </a:defRPr>
            </a:lvl1pPr>
          </a:lstStyle>
          <a:p>
            <a:pPr lvl="0">
              <a:defRPr/>
            </a:pPr>
            <a:r>
              <a:rPr lang="de-DE"/>
              <a:t>Vielen Dank für Ihre Aufmerksamkeit.</a:t>
            </a:r>
            <a:endParaRPr/>
          </a:p>
        </p:txBody>
      </p:sp>
      <p:sp>
        <p:nvSpPr>
          <p:cNvPr id="7" name="Rechteck 9"/>
          <p:cNvSpPr/>
          <p:nvPr userDrawn="1"/>
        </p:nvSpPr>
        <p:spPr bwMode="auto">
          <a:xfrm>
            <a:off x="0" y="2304822"/>
            <a:ext cx="9144000" cy="351656"/>
          </a:xfrm>
          <a:prstGeom prst="rect">
            <a:avLst/>
          </a:prstGeom>
          <a:solidFill>
            <a:srgbClr val="5874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Source Sans Pro"/>
            </a:endParaRPr>
          </a:p>
        </p:txBody>
      </p:sp>
      <p:pic>
        <p:nvPicPr>
          <p:cNvPr id="8" name="Grafik 6"/>
          <p:cNvPicPr>
            <a:picLocks noChangeAspect="1"/>
          </p:cNvPicPr>
          <p:nvPr userDrawn="1"/>
        </p:nvPicPr>
        <p:blipFill>
          <a:blip r:embed="rId3"/>
          <a:srcRect b="56436"/>
          <a:stretch/>
        </p:blipFill>
        <p:spPr bwMode="auto">
          <a:xfrm>
            <a:off x="2051720" y="4369469"/>
            <a:ext cx="2808312" cy="495253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684213" y="897622"/>
            <a:ext cx="7775575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de-DE"/>
              <a:t>Titel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84213" y="1600200"/>
            <a:ext cx="7775575" cy="47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Rechteck 6"/>
          <p:cNvSpPr/>
          <p:nvPr userDrawn="1"/>
        </p:nvSpPr>
        <p:spPr bwMode="auto">
          <a:xfrm>
            <a:off x="0" y="0"/>
            <a:ext cx="9144000" cy="188640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Source Sans Pro"/>
            </a:endParaRPr>
          </a:p>
        </p:txBody>
      </p:sp>
      <p:sp>
        <p:nvSpPr>
          <p:cNvPr id="7" name="Fußzeilenplatzhalter 13"/>
          <p:cNvSpPr>
            <a:spLocks noGrp="1"/>
          </p:cNvSpPr>
          <p:nvPr>
            <p:ph type="ftr" sz="quarter" idx="3"/>
          </p:nvPr>
        </p:nvSpPr>
        <p:spPr bwMode="auto">
          <a:xfrm>
            <a:off x="700834" y="6525344"/>
            <a:ext cx="5318966" cy="22070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Source Sans Pro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14"/>
          <p:cNvSpPr>
            <a:spLocks noGrp="1"/>
          </p:cNvSpPr>
          <p:nvPr>
            <p:ph type="sldNum" sz="quarter" idx="4"/>
          </p:nvPr>
        </p:nvSpPr>
        <p:spPr bwMode="auto">
          <a:xfrm>
            <a:off x="6516216" y="6525344"/>
            <a:ext cx="1943572" cy="220700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Source Sans Pro"/>
              </a:defRPr>
            </a:lvl1pPr>
          </a:lstStyle>
          <a:p>
            <a:pPr>
              <a:defRPr/>
            </a:pPr>
            <a:fld id="{506DEF79-D5F3-42ED-9335-D73AD216BB54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ctr" defTabSz="914400">
        <a:spcBef>
          <a:spcPts val="0"/>
        </a:spcBef>
        <a:buNone/>
        <a:defRPr sz="3600" b="0">
          <a:solidFill>
            <a:srgbClr val="58748F"/>
          </a:solidFill>
          <a:latin typeface="Source Sans Pro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Clr>
          <a:srgbClr val="58748F"/>
        </a:buClr>
        <a:buFont typeface="Wingdings"/>
        <a:buChar char="§"/>
        <a:defRPr sz="3200">
          <a:solidFill>
            <a:schemeClr val="tx1"/>
          </a:solidFill>
          <a:latin typeface="Source Sans Pro"/>
          <a:ea typeface="+mn-ea"/>
          <a:cs typeface="+mn-cs"/>
        </a:defRPr>
      </a:lvl1pPr>
      <a:lvl2pPr marL="742950" indent="-285750" algn="l" defTabSz="914400">
        <a:spcBef>
          <a:spcPts val="0"/>
        </a:spcBef>
        <a:buClr>
          <a:srgbClr val="58748F"/>
        </a:buClr>
        <a:buFont typeface="Wingdings"/>
        <a:buChar char="§"/>
        <a:defRPr sz="2800">
          <a:solidFill>
            <a:schemeClr val="tx1"/>
          </a:solidFill>
          <a:latin typeface="Source Sans Pro"/>
          <a:ea typeface="+mn-ea"/>
          <a:cs typeface="+mn-cs"/>
        </a:defRPr>
      </a:lvl2pPr>
      <a:lvl3pPr marL="1143000" indent="-228600" algn="l" defTabSz="914400">
        <a:spcBef>
          <a:spcPts val="0"/>
        </a:spcBef>
        <a:buClr>
          <a:srgbClr val="58748F"/>
        </a:buClr>
        <a:buFont typeface="Wingdings"/>
        <a:buChar char="§"/>
        <a:defRPr sz="2400">
          <a:solidFill>
            <a:schemeClr val="tx1"/>
          </a:solidFill>
          <a:latin typeface="Source Sans Pro"/>
          <a:ea typeface="+mn-ea"/>
          <a:cs typeface="+mn-cs"/>
        </a:defRPr>
      </a:lvl3pPr>
      <a:lvl4pPr marL="1600200" indent="-228600" algn="l" defTabSz="914400">
        <a:spcBef>
          <a:spcPts val="0"/>
        </a:spcBef>
        <a:buClr>
          <a:srgbClr val="58748F"/>
        </a:buClr>
        <a:buFont typeface="Wingdings"/>
        <a:buChar char="§"/>
        <a:defRPr sz="2000">
          <a:solidFill>
            <a:schemeClr val="tx1"/>
          </a:solidFill>
          <a:latin typeface="Source Sans Pro"/>
          <a:ea typeface="+mn-ea"/>
          <a:cs typeface="+mn-cs"/>
        </a:defRPr>
      </a:lvl4pPr>
      <a:lvl5pPr marL="2057400" indent="-228600" algn="l" defTabSz="914400">
        <a:spcBef>
          <a:spcPts val="0"/>
        </a:spcBef>
        <a:buClr>
          <a:srgbClr val="58748F"/>
        </a:buClr>
        <a:buFont typeface="Wingdings"/>
        <a:buChar char="§"/>
        <a:defRPr sz="2000">
          <a:solidFill>
            <a:schemeClr val="tx1"/>
          </a:solidFill>
          <a:latin typeface="Source Sans Pro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dfg.de/foerderung/programme/infrastruktur/lis/lis_foerderangebote/fachinfodienste_wissenschaf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ctrTitle"/>
          </p:nvPr>
        </p:nvSpPr>
        <p:spPr bwMode="auto">
          <a:xfrm>
            <a:off x="3995935" y="2885811"/>
            <a:ext cx="5163063" cy="1152128"/>
          </a:xfrm>
        </p:spPr>
        <p:txBody>
          <a:bodyPr/>
          <a:lstStyle/>
          <a:p>
            <a:pPr>
              <a:defRPr/>
            </a:pPr>
            <a:r>
              <a:rPr lang="de-DE" sz="2600" b="0" i="0" u="none" strike="noStrike" cap="none" spc="0">
                <a:solidFill>
                  <a:srgbClr val="58748F"/>
                </a:solidFill>
                <a:latin typeface="Source Sans Pro"/>
                <a:ea typeface="Source Sans Pro"/>
                <a:cs typeface="Source Sans Pro"/>
              </a:rPr>
              <a:t>SocioHub – A Collaboration Platform for the Social Sciences</a:t>
            </a:r>
            <a:endParaRPr sz="2600" b="0" i="0" u="none" strike="noStrike" cap="none" spc="0">
              <a:solidFill>
                <a:srgbClr val="58748F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defRPr/>
            </a:pPr>
            <a:endParaRPr lang="de-DE" sz="2800" b="0" i="0" u="none" strike="noStrike" cap="none" spc="0">
              <a:solidFill>
                <a:srgbClr val="58748F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Untertitel 5"/>
          <p:cNvSpPr>
            <a:spLocks noGrp="1"/>
          </p:cNvSpPr>
          <p:nvPr>
            <p:ph type="subTitle" idx="1"/>
          </p:nvPr>
        </p:nvSpPr>
        <p:spPr bwMode="auto">
          <a:xfrm>
            <a:off x="3995936" y="4221088"/>
            <a:ext cx="4896544" cy="100811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de-DE" sz="2000" dirty="0"/>
              <a:t>Staats- und Universitätsbibliothek Bremen</a:t>
            </a:r>
            <a:br>
              <a:rPr lang="de-DE" sz="2000" dirty="0"/>
            </a:br>
            <a:r>
              <a:rPr lang="de-DE" sz="1800" i="1" dirty="0">
                <a:latin typeface="Source Sans Pro"/>
              </a:rPr>
              <a:t>David Brodesser・  12. Mai  2022</a:t>
            </a:r>
            <a:endParaRPr lang="de-DE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600" b="0" i="0" u="none" strike="noStrike" cap="none" spc="0" dirty="0">
                <a:solidFill>
                  <a:srgbClr val="58748F"/>
                </a:solidFill>
                <a:latin typeface="Source Sans Pro"/>
                <a:ea typeface="+mj-ea"/>
                <a:cs typeface="+mj-cs"/>
              </a:rPr>
              <a:t>Motivation &amp; Projekt Background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  <a:defRPr/>
            </a:pPr>
            <a:endParaRPr lang="de-DE" dirty="0"/>
          </a:p>
          <a:p>
            <a:pPr>
              <a:buFont typeface="Arial"/>
              <a:buChar char="•"/>
              <a:defRPr/>
            </a:pPr>
            <a:endParaRPr lang="de-DE" dirty="0"/>
          </a:p>
          <a:p>
            <a:pPr>
              <a:buFont typeface="Arial"/>
              <a:buChar char="•"/>
              <a:defRPr/>
            </a:pPr>
            <a:endParaRPr lang="de-DE" dirty="0"/>
          </a:p>
          <a:p>
            <a:pPr>
              <a:buFont typeface="Arial"/>
              <a:buChar char="•"/>
              <a:defRPr/>
            </a:pPr>
            <a:endParaRPr lang="de-DE" dirty="0"/>
          </a:p>
          <a:p>
            <a:pPr>
              <a:buFont typeface="Arial"/>
              <a:buChar char="•"/>
              <a:defRPr/>
            </a:pPr>
            <a:r>
              <a:rPr lang="de-DE" dirty="0">
                <a:ea typeface="Source Sans Pro"/>
              </a:rPr>
              <a:t>“FIDs bieten eine am </a:t>
            </a:r>
            <a:r>
              <a:rPr lang="de-DE" b="1" dirty="0">
                <a:ea typeface="Source Sans Pro"/>
              </a:rPr>
              <a:t>Spezialbedarf</a:t>
            </a:r>
            <a:r>
              <a:rPr lang="de-DE" dirty="0">
                <a:ea typeface="Source Sans Pro"/>
              </a:rPr>
              <a:t> </a:t>
            </a:r>
            <a:r>
              <a:rPr lang="de-DE" b="1" dirty="0">
                <a:ea typeface="Source Sans Pro"/>
              </a:rPr>
              <a:t>der wissenschaftlichen Fächer </a:t>
            </a:r>
            <a:r>
              <a:rPr lang="de-DE" dirty="0">
                <a:ea typeface="Source Sans Pro"/>
              </a:rPr>
              <a:t>orientierte, vorrangig </a:t>
            </a:r>
            <a:r>
              <a:rPr lang="de-DE" b="1" dirty="0">
                <a:ea typeface="Source Sans Pro"/>
              </a:rPr>
              <a:t>digitale</a:t>
            </a:r>
            <a:r>
              <a:rPr lang="de-DE" dirty="0">
                <a:ea typeface="Source Sans Pro"/>
              </a:rPr>
              <a:t> und standortunabhängige </a:t>
            </a:r>
            <a:r>
              <a:rPr lang="de-DE" b="1" dirty="0">
                <a:ea typeface="Source Sans Pro"/>
              </a:rPr>
              <a:t>Informationsversorgung</a:t>
            </a:r>
            <a:r>
              <a:rPr lang="de-DE" dirty="0">
                <a:ea typeface="Source Sans Pro"/>
              </a:rPr>
              <a:t> an”*</a:t>
            </a:r>
          </a:p>
          <a:p>
            <a:pPr>
              <a:buFont typeface="Arial"/>
              <a:buChar char="•"/>
              <a:defRPr/>
            </a:pPr>
            <a:endParaRPr lang="de-DE" sz="2800" b="0" i="0" u="none" strike="noStrike" cap="none" spc="0" dirty="0">
              <a:solidFill>
                <a:schemeClr val="tx1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buFont typeface="Arial"/>
              <a:buChar char="•"/>
              <a:defRPr/>
            </a:pPr>
            <a:r>
              <a:rPr lang="de-DE" sz="2800" b="0" i="0" u="none" strike="noStrike" cap="none" spc="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“Bei der </a:t>
            </a:r>
            <a:r>
              <a:rPr lang="de-DE" sz="2800" b="1" i="0" u="none" strike="noStrike" cap="none" spc="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Ausgestaltung</a:t>
            </a:r>
            <a:r>
              <a:rPr lang="de-DE" sz="2800" b="0" i="0" u="none" strike="noStrike" cap="none" spc="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der FIDs stehen demnach die </a:t>
            </a:r>
            <a:r>
              <a:rPr lang="de-DE" sz="2800" b="1" i="0" u="none" strike="noStrike" cap="none" spc="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Interessen der Forschung</a:t>
            </a:r>
            <a:r>
              <a:rPr lang="de-DE" sz="2800" b="0" i="0" u="none" strike="noStrike" cap="none" spc="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in den jeweiligen Fächern im Mittelpunkt”*  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6</a:t>
            </a:r>
          </a:p>
        </p:txBody>
      </p:sp>
      <p:sp>
        <p:nvSpPr>
          <p:cNvPr id="7" name=" 6"/>
          <p:cNvSpPr/>
          <p:nvPr/>
        </p:nvSpPr>
        <p:spPr bwMode="auto">
          <a:xfrm>
            <a:off x="337444" y="6441820"/>
            <a:ext cx="7768350" cy="38774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* </a:t>
            </a:r>
            <a:r>
              <a:rPr sz="1200" b="0" i="0" u="sng">
                <a:solidFill>
                  <a:srgbClr val="000000"/>
                </a:solidFill>
                <a:latin typeface="Calibri"/>
                <a:ea typeface="Calibri"/>
                <a:cs typeface="Calibri"/>
                <a:hlinkClick r:id="rId2"/>
              </a:rPr>
              <a:t>https://www.dfg.de/foerderung/programme/infrastruktur/lis/lis_foerderangebote/fachinfodienste_wissenschaft/</a:t>
            </a:r>
            <a:endParaRPr sz="1200" b="0" i="0" u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70613" y="1553298"/>
            <a:ext cx="6002129" cy="12299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84212" y="908049"/>
            <a:ext cx="7775574" cy="509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z="3600" b="0" i="0" u="none" strike="noStrike" cap="none" spc="0" dirty="0">
                <a:solidFill>
                  <a:srgbClr val="58748F"/>
                </a:solidFill>
                <a:latin typeface="Source Sans Pro"/>
                <a:ea typeface="+mj-ea"/>
                <a:cs typeface="+mj-cs"/>
              </a:rPr>
              <a:t>Motivation &amp; Project Background</a:t>
            </a:r>
            <a:endParaRPr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683568" y="1600200"/>
            <a:ext cx="7776218" cy="4781126"/>
          </a:xfrm>
        </p:spPr>
        <p:txBody>
          <a:bodyPr/>
          <a:lstStyle>
            <a:lvl1pPr marL="342900" indent="-342900">
              <a:buClr>
                <a:srgbClr val="58748F"/>
              </a:buClr>
              <a:buFont typeface="Wingdings"/>
              <a:buChar char="§"/>
              <a:defRPr sz="2800"/>
            </a:lvl1pPr>
            <a:lvl2pPr marL="742950" indent="-285750">
              <a:buClr>
                <a:srgbClr val="58748F"/>
              </a:buClr>
              <a:buFont typeface="Wingdings 3"/>
              <a:buChar char=""/>
              <a:defRPr sz="2400"/>
            </a:lvl2pPr>
            <a:lvl3pPr marL="1143000" indent="-228600">
              <a:buClr>
                <a:srgbClr val="58748F"/>
              </a:buClr>
              <a:buFont typeface="Wingdings"/>
              <a:buChar char="§"/>
              <a:defRPr/>
            </a:lvl3pPr>
            <a:lvl4pPr marL="1600200" indent="-228600">
              <a:buClr>
                <a:srgbClr val="58748F"/>
              </a:buClr>
              <a:buFont typeface="Wingdings"/>
              <a:buChar char="§"/>
              <a:defRPr/>
            </a:lvl4pPr>
            <a:lvl5pPr marL="2057400" indent="-228600">
              <a:buClr>
                <a:srgbClr val="58748F"/>
              </a:buClr>
              <a:buFont typeface="Wingdings"/>
              <a:buChar char="§"/>
              <a:defRPr/>
            </a:lvl5pPr>
          </a:lstStyle>
          <a:p>
            <a:pPr>
              <a:buFont typeface="Arial"/>
              <a:buChar char="•"/>
              <a:defRPr/>
            </a:pPr>
            <a:r>
              <a:rPr lang="de-DE" dirty="0"/>
              <a:t>Zur Zeit</a:t>
            </a:r>
            <a:r>
              <a:rPr dirty="0"/>
              <a:t> 40 </a:t>
            </a:r>
            <a:r>
              <a:rPr lang="de-DE" dirty="0">
                <a:ea typeface="Source Sans Pro"/>
              </a:rPr>
              <a:t>FIDs</a:t>
            </a:r>
            <a:endParaRPr lang="de-DE" sz="2800" b="0" i="0" u="none" strike="noStrike" cap="none" spc="0" dirty="0">
              <a:solidFill>
                <a:schemeClr val="tx1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buFont typeface="Arial"/>
              <a:buChar char="•"/>
              <a:defRPr/>
            </a:pPr>
            <a:endParaRPr lang="de-DE" sz="2800" b="0" i="0" u="none" strike="noStrike" cap="none" spc="0" dirty="0">
              <a:solidFill>
                <a:schemeClr val="tx1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buFont typeface="Arial"/>
              <a:buChar char="•"/>
              <a:defRPr/>
            </a:pPr>
            <a:r>
              <a:rPr lang="de-DE" sz="2800" b="0" i="0" u="none" strike="noStrike" cap="none" spc="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z.B. www.pollux-fid.de </a:t>
            </a:r>
            <a:r>
              <a:rPr lang="de-DE" sz="2800" b="0" i="0" u="none" strike="noStrike" cap="none" spc="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for</a:t>
            </a:r>
            <a:r>
              <a:rPr lang="de-DE" sz="2800" b="0" i="0" u="none" strike="noStrike" cap="none" spc="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Politikwissenschaft</a:t>
            </a:r>
          </a:p>
          <a:p>
            <a:pPr>
              <a:buFont typeface="Arial"/>
              <a:buChar char="•"/>
              <a:defRPr/>
            </a:pPr>
            <a:endParaRPr lang="de-DE" sz="2800" b="0" i="0" u="none" strike="noStrike" cap="none" spc="0" dirty="0">
              <a:solidFill>
                <a:schemeClr val="tx1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buFont typeface="Arial"/>
              <a:buChar char="•"/>
              <a:defRPr/>
            </a:pPr>
            <a:r>
              <a:rPr lang="de-DE" sz="2800" b="0" i="0" u="none" strike="noStrike" cap="none" spc="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Projektstart: 07/16</a:t>
            </a:r>
          </a:p>
          <a:p>
            <a:pPr>
              <a:buFont typeface="Arial"/>
              <a:buChar char="•"/>
              <a:defRPr/>
            </a:pPr>
            <a:endParaRPr lang="de-DE" sz="2800" b="0" i="0" u="none" strike="noStrike" cap="none" spc="0" dirty="0">
              <a:solidFill>
                <a:schemeClr val="tx1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buFont typeface="Arial"/>
              <a:buChar char="•"/>
              <a:defRPr/>
            </a:pPr>
            <a:r>
              <a:rPr lang="de-DE" sz="2800" b="0" i="0" u="none" strike="noStrike" cap="none" spc="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Onlinegang: 06/19 (open Beta </a:t>
            </a:r>
            <a:r>
              <a:rPr lang="de-DE" sz="2800" b="0" i="0" u="none" strike="noStrike" cap="none" spc="0" dirty="0" err="1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from</a:t>
            </a:r>
            <a:r>
              <a:rPr lang="de-DE" sz="2800" b="0" i="0" u="none" strike="noStrike" cap="none" spc="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 04/18)</a:t>
            </a:r>
          </a:p>
          <a:p>
            <a:pPr>
              <a:buFont typeface="Arial"/>
              <a:buChar char="•"/>
              <a:defRPr/>
            </a:pPr>
            <a:endParaRPr lang="de-DE" sz="2800" b="0" i="0" u="none" strike="noStrike" cap="none" spc="0" dirty="0">
              <a:solidFill>
                <a:schemeClr val="tx1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buFont typeface="Arial"/>
              <a:buChar char="•"/>
              <a:defRPr/>
            </a:pPr>
            <a:r>
              <a:rPr lang="de-DE" sz="2800" b="0" i="0" u="none" strike="noStrike" cap="none" spc="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</a:rPr>
              <a:t>Aktuelle Projektphase bis 10/2022</a:t>
            </a:r>
          </a:p>
          <a:p>
            <a:pPr>
              <a:defRPr/>
            </a:pPr>
            <a:endParaRPr lang="de-DE" sz="2800" b="0" i="0" u="none" strike="noStrike" cap="none" spc="0" dirty="0">
              <a:solidFill>
                <a:schemeClr val="tx1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84212" y="908049"/>
            <a:ext cx="7775574" cy="509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Wer wir sind..</a:t>
            </a:r>
            <a:endParaRPr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4633" y="1973880"/>
            <a:ext cx="4268488" cy="10165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58268" y="1973880"/>
            <a:ext cx="3301519" cy="136136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368112" y="3545397"/>
            <a:ext cx="4970019" cy="10750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84633" y="5222155"/>
            <a:ext cx="3990098" cy="109291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158268" y="5097102"/>
            <a:ext cx="3400425" cy="13430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84212" y="908049"/>
            <a:ext cx="7775574" cy="509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z="3600" b="0" i="0" u="none" strike="noStrike" cap="none" spc="0">
                <a:solidFill>
                  <a:srgbClr val="58748F"/>
                </a:solidFill>
                <a:latin typeface="Source Sans Pro"/>
                <a:ea typeface="+mj-ea"/>
                <a:cs typeface="+mj-cs"/>
              </a:rPr>
              <a:t>Outlook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683568" y="1600200"/>
            <a:ext cx="7776218" cy="4781126"/>
          </a:xfrm>
        </p:spPr>
        <p:txBody>
          <a:bodyPr>
            <a:normAutofit/>
          </a:bodyPr>
          <a:lstStyle>
            <a:lvl1pPr marL="342900" indent="-342900">
              <a:buClr>
                <a:srgbClr val="58748F"/>
              </a:buClr>
              <a:buFont typeface="Wingdings"/>
              <a:buChar char="§"/>
              <a:defRPr sz="2800"/>
            </a:lvl1pPr>
            <a:lvl2pPr marL="742950" indent="-285750">
              <a:buClr>
                <a:srgbClr val="58748F"/>
              </a:buClr>
              <a:buFont typeface="Wingdings 3"/>
              <a:buChar char=""/>
              <a:defRPr sz="2400"/>
            </a:lvl2pPr>
            <a:lvl3pPr marL="1143000" indent="-228600">
              <a:buClr>
                <a:srgbClr val="58748F"/>
              </a:buClr>
              <a:buFont typeface="Wingdings"/>
              <a:buChar char="§"/>
              <a:defRPr/>
            </a:lvl3pPr>
            <a:lvl4pPr marL="1600200" indent="-228600">
              <a:buClr>
                <a:srgbClr val="58748F"/>
              </a:buClr>
              <a:buFont typeface="Wingdings"/>
              <a:buChar char="§"/>
              <a:defRPr/>
            </a:lvl4pPr>
            <a:lvl5pPr marL="2057400" indent="-228600">
              <a:buClr>
                <a:srgbClr val="58748F"/>
              </a:buClr>
              <a:buFont typeface="Wingdings"/>
              <a:buChar char="§"/>
              <a:defRPr/>
            </a:lvl5pPr>
          </a:lstStyle>
          <a:p>
            <a:pPr marL="0" indent="0">
              <a:buNone/>
              <a:defRPr/>
            </a:pPr>
            <a:r>
              <a:rPr lang="de-DE" dirty="0"/>
              <a:t>Planungen für die nächste Projektphase (bis 2025)</a:t>
            </a:r>
          </a:p>
          <a:p>
            <a:pPr marL="0" indent="0">
              <a:buNone/>
              <a:defRPr/>
            </a:pPr>
            <a:endParaRPr lang="de-DE" dirty="0"/>
          </a:p>
          <a:p>
            <a:pPr>
              <a:defRPr/>
            </a:pPr>
            <a:r>
              <a:rPr lang="de-DE" sz="2400" dirty="0"/>
              <a:t>Plattform: Login mit ORCID + Synchronisation der Publikationslisten</a:t>
            </a:r>
          </a:p>
          <a:p>
            <a:pPr>
              <a:defRPr/>
            </a:pPr>
            <a:endParaRPr lang="de-DE" sz="2400" dirty="0"/>
          </a:p>
          <a:p>
            <a:pPr>
              <a:defRPr/>
            </a:pPr>
            <a:r>
              <a:rPr lang="de-DE" sz="2400" dirty="0"/>
              <a:t>Suchsystem: Zusätzliche Datenquellen </a:t>
            </a:r>
          </a:p>
          <a:p>
            <a:pPr>
              <a:defRPr/>
            </a:pPr>
            <a:endParaRPr lang="de-DE" sz="2400" dirty="0"/>
          </a:p>
          <a:p>
            <a:pPr>
              <a:defRPr/>
            </a:pPr>
            <a:r>
              <a:rPr lang="de-DE" sz="2400" dirty="0"/>
              <a:t>Forschungsdaten-Management: Dienste für qualitative Daten (</a:t>
            </a:r>
            <a:r>
              <a:rPr lang="de-DE" sz="2400" dirty="0" err="1"/>
              <a:t>Qualiservice</a:t>
            </a:r>
            <a:r>
              <a:rPr lang="de-DE" sz="2400" dirty="0"/>
              <a:t>)</a:t>
            </a:r>
          </a:p>
          <a:p>
            <a:pPr>
              <a:defRPr/>
            </a:pPr>
            <a:endParaRPr lang="de-DE" sz="2400" dirty="0"/>
          </a:p>
          <a:p>
            <a:pPr>
              <a:defRPr/>
            </a:pPr>
            <a:r>
              <a:rPr lang="de-DE" sz="2400" dirty="0"/>
              <a:t>Open Science: Information &amp; Vorregistrierung von Forschungsprojekten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683568" y="1600200"/>
            <a:ext cx="7776218" cy="4781126"/>
          </a:xfrm>
        </p:spPr>
        <p:txBody>
          <a:bodyPr/>
          <a:lstStyle>
            <a:lvl1pPr marL="342900" indent="-342900">
              <a:buClr>
                <a:srgbClr val="58748F"/>
              </a:buClr>
              <a:buFont typeface="Wingdings"/>
              <a:buChar char="§"/>
              <a:defRPr sz="2800"/>
            </a:lvl1pPr>
            <a:lvl2pPr marL="742950" indent="-285750">
              <a:buClr>
                <a:srgbClr val="58748F"/>
              </a:buClr>
              <a:buFont typeface="Wingdings 3"/>
              <a:buChar char=""/>
              <a:defRPr sz="2400"/>
            </a:lvl2pPr>
            <a:lvl3pPr marL="1143000" indent="-228600">
              <a:buClr>
                <a:srgbClr val="58748F"/>
              </a:buClr>
              <a:buFont typeface="Wingdings"/>
              <a:buChar char="§"/>
              <a:defRPr/>
            </a:lvl3pPr>
            <a:lvl4pPr marL="1600200" indent="-228600">
              <a:buClr>
                <a:srgbClr val="58748F"/>
              </a:buClr>
              <a:buFont typeface="Wingdings"/>
              <a:buChar char="§"/>
              <a:defRPr/>
            </a:lvl4pPr>
            <a:lvl5pPr marL="2057400" indent="-228600">
              <a:buClr>
                <a:srgbClr val="58748F"/>
              </a:buClr>
              <a:buFont typeface="Wingdings"/>
              <a:buChar char="§"/>
              <a:defRPr/>
            </a:lvl5pPr>
          </a:lstStyle>
          <a:p>
            <a:pPr marL="0" indent="0" algn="ctr">
              <a:buNone/>
              <a:defRPr/>
            </a:pPr>
            <a:endParaRPr dirty="0"/>
          </a:p>
          <a:p>
            <a:pPr marL="0" indent="0" algn="ctr">
              <a:buNone/>
              <a:defRPr/>
            </a:pPr>
            <a:r>
              <a:rPr lang="de-DE" dirty="0"/>
              <a:t>Hier registrieren</a:t>
            </a:r>
            <a:r>
              <a:rPr lang="de-DE" sz="2800" b="0" i="0" u="none" strike="noStrike" cap="none" spc="0" dirty="0">
                <a:solidFill>
                  <a:schemeClr val="tx1"/>
                </a:solidFill>
                <a:latin typeface="Source Sans Pro"/>
                <a:ea typeface="+mn-ea"/>
                <a:cs typeface="+mn-cs"/>
              </a:rPr>
              <a:t>!</a:t>
            </a:r>
          </a:p>
          <a:p>
            <a:pPr marL="0" indent="0" algn="ctr">
              <a:buNone/>
              <a:defRPr/>
            </a:pPr>
            <a:r>
              <a:rPr sz="4800" b="1" dirty="0">
                <a:ln>
                  <a:noFill/>
                </a:ln>
                <a:solidFill>
                  <a:srgbClr val="002060"/>
                </a:solidFill>
              </a:rPr>
              <a:t>www.sociohub-fid.de</a:t>
            </a:r>
          </a:p>
          <a:p>
            <a:pPr marL="0" indent="0">
              <a:buNone/>
              <a:defRPr/>
            </a:pPr>
            <a:endParaRPr dirty="0"/>
          </a:p>
          <a:p>
            <a:pPr marL="0" indent="0" algn="ctr">
              <a:buNone/>
              <a:defRPr/>
            </a:pPr>
            <a:r>
              <a:rPr lang="de-DE" dirty="0"/>
              <a:t>Fragen</a:t>
            </a:r>
            <a:r>
              <a:rPr dirty="0"/>
              <a:t>? Feedback? </a:t>
            </a:r>
            <a:r>
              <a:rPr lang="de-DE" dirty="0"/>
              <a:t>Hilfe</a:t>
            </a:r>
            <a:r>
              <a:rPr dirty="0"/>
              <a:t>?</a:t>
            </a:r>
          </a:p>
          <a:p>
            <a:pPr marL="0" indent="0" algn="ctr">
              <a:buNone/>
              <a:defRPr/>
            </a:pPr>
            <a:r>
              <a:rPr lang="de-DE" sz="4800" b="1" i="0" u="none" strike="noStrike" cap="none" spc="0" dirty="0">
                <a:ln>
                  <a:noFill/>
                </a:ln>
                <a:solidFill>
                  <a:srgbClr val="002060"/>
                </a:solidFill>
                <a:latin typeface="Source Sans Pro"/>
                <a:ea typeface="Source Sans Pro"/>
                <a:cs typeface="Source Sans Pro"/>
              </a:rPr>
              <a:t>mail@sociohub-fid.de</a:t>
            </a:r>
            <a:endParaRPr dirty="0"/>
          </a:p>
          <a:p>
            <a:pPr marL="0" indent="0">
              <a:buNone/>
              <a:defRPr/>
            </a:pPr>
            <a:endParaRPr dirty="0"/>
          </a:p>
          <a:p>
            <a:pPr marL="0" indent="0">
              <a:buNone/>
              <a:defRPr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 bwMode="auto"/>
        <p:txBody>
          <a:bodyPr>
            <a:normAutofit lnSpcReduction="10000"/>
          </a:bodyPr>
          <a:lstStyle/>
          <a:p>
            <a:pPr>
              <a:lnSpc>
                <a:spcPct val="104999"/>
              </a:lnSpc>
              <a:defRPr/>
            </a:pPr>
            <a:r>
              <a:rPr lang="de-DE" sz="3300" dirty="0"/>
              <a:t>Danke </a:t>
            </a:r>
            <a:r>
              <a:rPr lang="de-DE" sz="3300" dirty="0">
                <a:sym typeface="Wingdings" panose="05000000000000000000" pitchFamily="2" charset="2"/>
              </a:rPr>
              <a:t>:)</a:t>
            </a:r>
            <a:endParaRPr lang="de-DE" sz="3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:w="http://schemas.openxmlformats.org/wordprocessingml/2006/main" xmlns:m="http://schemas.openxmlformats.org/officeDocument/2006/math" xmlns="">
      <p:transition advClick="0" advTm="0"/>
    </mc:Fallback>
  </mc:AlternateContent>
</p:sld>
</file>

<file path=ppt/theme/theme1.xml><?xml version="1.0" encoding="utf-8"?>
<a:theme xmlns:a="http://schemas.openxmlformats.org/drawingml/2006/main" name="Larissa">
  <a:themeElements>
    <a:clrScheme name="GESIS Farben">
      <a:dk1>
        <a:sysClr val="windowText" lastClr="000000"/>
      </a:dk1>
      <a:lt1>
        <a:srgbClr val="FFFFFF"/>
      </a:lt1>
      <a:dk2>
        <a:srgbClr val="597490"/>
      </a:dk2>
      <a:lt2>
        <a:srgbClr val="F2F2F2"/>
      </a:lt2>
      <a:accent1>
        <a:srgbClr val="FF6400"/>
      </a:accent1>
      <a:accent2>
        <a:srgbClr val="FFC000"/>
      </a:accent2>
      <a:accent3>
        <a:srgbClr val="9BBB59"/>
      </a:accent3>
      <a:accent4>
        <a:srgbClr val="8064A2"/>
      </a:accent4>
      <a:accent5>
        <a:srgbClr val="597490"/>
      </a:accent5>
      <a:accent6>
        <a:srgbClr val="953734"/>
      </a:accent6>
      <a:hlink>
        <a:srgbClr val="0000FF"/>
      </a:hlink>
      <a:folHlink>
        <a:srgbClr val="800080"/>
      </a:folHlink>
    </a:clrScheme>
    <a:fontScheme name="GESIS Rotis">
      <a:majorFont>
        <a:latin typeface="Rotis SemiSans Pro"/>
        <a:ea typeface="Arial"/>
        <a:cs typeface="Arial"/>
      </a:majorFont>
      <a:minorFont>
        <a:latin typeface="Rotis SemiSans Pro"/>
        <a:ea typeface="Arial"/>
        <a:cs typeface="Arial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satMod val="150000"/>
              <a:alpha val="5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Bildschirmpräsentation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23" baseType="lpstr">
      <vt:lpstr>Arial</vt:lpstr>
      <vt:lpstr>Calibri</vt:lpstr>
      <vt:lpstr>Source Code Pro</vt:lpstr>
      <vt:lpstr>Source Code Pro Black</vt:lpstr>
      <vt:lpstr>Source Code Pro Light</vt:lpstr>
      <vt:lpstr>Source Code Pro Semibold</vt:lpstr>
      <vt:lpstr>Source Sans Pro</vt:lpstr>
      <vt:lpstr>Source Sans Pro Black</vt:lpstr>
      <vt:lpstr>Source Sans Pro Semibold</vt:lpstr>
      <vt:lpstr>Source Serif Pro</vt:lpstr>
      <vt:lpstr>Source Serif Pro Black</vt:lpstr>
      <vt:lpstr>Source Serif Pro Light</vt:lpstr>
      <vt:lpstr>Source Serif Pro Semibold</vt:lpstr>
      <vt:lpstr>Wingdings</vt:lpstr>
      <vt:lpstr>Wingdings 3</vt:lpstr>
      <vt:lpstr>Larissa</vt:lpstr>
      <vt:lpstr>SocioHub – A Collaboration Platform for the Social Sciences </vt:lpstr>
      <vt:lpstr>Motivation &amp; Projekt Background</vt:lpstr>
      <vt:lpstr>Motivation &amp; Project Background</vt:lpstr>
      <vt:lpstr>Wer wir sind..</vt:lpstr>
      <vt:lpstr>Outlook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SocioHub – A Collaboration Platform for the Social Sciences </dc:title>
  <dc:creator/>
  <cp:lastModifiedBy>Brodesser, David</cp:lastModifiedBy>
  <cp:revision>3</cp:revision>
  <dcterms:modified xsi:type="dcterms:W3CDTF">2022-05-12T07:45:21Z</dcterms:modified>
</cp:coreProperties>
</file>